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5" r:id="rId30"/>
    <p:sldId id="286" r:id="rId31"/>
    <p:sldId id="287" r:id="rId32"/>
    <p:sldId id="288" r:id="rId33"/>
    <p:sldId id="289" r:id="rId34"/>
    <p:sldId id="290" r:id="rId35"/>
    <p:sldId id="291" r:id="rId36"/>
    <p:sldId id="292" r:id="rId37"/>
    <p:sldId id="293" r:id="rId38"/>
  </p:sldIdLst>
  <p:sldSz cx="12192000" cy="6858000"/>
  <p:notesSz cx="6858000" cy="9144000"/>
  <p:embeddedFontLst>
    <p:embeddedFont>
      <p:font typeface="Calibri" panose="020F0502020204030204" pitchFamily="34" charset="0"/>
      <p:regular r:id="rId40"/>
      <p:bold r:id="rId41"/>
      <p:italic r:id="rId42"/>
      <p:boldItalic r:id="rId43"/>
    </p:embeddedFont>
    <p:embeddedFont>
      <p:font typeface="Century Gothic" panose="020B0502020202020204" pitchFamily="3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9" roundtripDataSignature="AMtx7mg2HI+rqIHDDemp2a0IVC6FwuD+9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94660"/>
  </p:normalViewPr>
  <p:slideViewPr>
    <p:cSldViewPr snapToGrid="0">
      <p:cViewPr varScale="1">
        <p:scale>
          <a:sx n="63" d="100"/>
          <a:sy n="63" d="100"/>
        </p:scale>
        <p:origin x="78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b8a966f44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b8a966f44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gb8a966f447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d3d2aeffe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d3d2aeffe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d3d2aeffed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 name="Google Shape;23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b8a966f447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b8a966f447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gb8a966f447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cd464d6ec4_0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cd464d6ec4_0_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gcd464d6ec4_0_9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b9c7b51a9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b9c7b51a9f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gb9c7b51a9f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9c7b51a9f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9c7b51a9f_0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9" name="Google Shape;279;gb9c7b51a9f_0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cd464d6ec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cd464d6ec4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5" name="Google Shape;285;gcd464d6ec4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cd464d6ec4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cd464d6ec4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cd464d6ec4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cd464d6ec4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cd464d6ec4_0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gcd464d6ec4_0_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cd464d6ec4_0_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cd464d6ec4_0_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gcd464d6ec4_0_8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cd464d6ec4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cd464d6ec4_0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 name="Google Shape;313;gcd464d6ec4_0_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cd464d6ec4_0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cd464d6ec4_0_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gcd464d6ec4_0_7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cd464d6ec4_0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cd464d6ec4_0_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gcd464d6ec4_0_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b9c7b51a9f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b9c7b51a9f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gb9c7b51a9f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cd464d6ec4_0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cd464d6ec4_0_9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gcd464d6ec4_0_9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cd464d6ec4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cd464d6ec4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gcd464d6ec4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cd464d6ec4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cd464d6ec4_0_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 name="Google Shape;357;gcd464d6ec4_0_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cd464d6ec4_0_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cd464d6ec4_0_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gcd464d6ec4_0_5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cd464d6ec4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cd464d6ec4_0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2" name="Google Shape;372;gcd464d6ec4_0_4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9" name="Google Shape;37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 name="Google Shape;385;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d3bc482c5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d3bc482c52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Google Shape;392;gd3bc482c52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b892b0befe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b892b0befe_0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gb892b0befe_0_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37</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cd464d6ec4_0_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cd464d6ec4_0_10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gcd464d6ec4_0_10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18"/>
          <p:cNvSpPr txBox="1">
            <a:spLocks noGrp="1"/>
          </p:cNvSpPr>
          <p:nvPr>
            <p:ph type="ctrTitle"/>
          </p:nvPr>
        </p:nvSpPr>
        <p:spPr>
          <a:xfrm>
            <a:off x="1154955" y="1447800"/>
            <a:ext cx="8825658" cy="332958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8"/>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600"/>
              <a:buNone/>
              <a:defRPr cap="none">
                <a:solidFill>
                  <a:srgbClr val="86D1D8"/>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a:endParaRPr/>
          </a:p>
        </p:txBody>
      </p:sp>
      <p:sp>
        <p:nvSpPr>
          <p:cNvPr id="24" name="Google Shape;24;p1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8"/>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8"/>
        <p:cNvGrpSpPr/>
        <p:nvPr/>
      </p:nvGrpSpPr>
      <p:grpSpPr>
        <a:xfrm>
          <a:off x="0" y="0"/>
          <a:ext cx="0" cy="0"/>
          <a:chOff x="0" y="0"/>
          <a:chExt cx="0" cy="0"/>
        </a:xfrm>
      </p:grpSpPr>
      <p:sp>
        <p:nvSpPr>
          <p:cNvPr id="79" name="Google Shape;79;p27"/>
          <p:cNvSpPr txBox="1">
            <a:spLocks noGrp="1"/>
          </p:cNvSpPr>
          <p:nvPr>
            <p:ph type="title"/>
          </p:nvPr>
        </p:nvSpPr>
        <p:spPr>
          <a:xfrm>
            <a:off x="1154956" y="4800587"/>
            <a:ext cx="8825657"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27"/>
          <p:cNvSpPr>
            <a:spLocks noGrp="1"/>
          </p:cNvSpPr>
          <p:nvPr>
            <p:ph type="pic" idx="2"/>
          </p:nvPr>
        </p:nvSpPr>
        <p:spPr>
          <a:xfrm>
            <a:off x="1154955" y="685800"/>
            <a:ext cx="8825658" cy="3640666"/>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81" name="Google Shape;81;p27"/>
          <p:cNvSpPr txBox="1">
            <a:spLocks noGrp="1"/>
          </p:cNvSpPr>
          <p:nvPr>
            <p:ph type="body" idx="1"/>
          </p:nvPr>
        </p:nvSpPr>
        <p:spPr>
          <a:xfrm>
            <a:off x="1154956" y="5367325"/>
            <a:ext cx="8825656"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82" name="Google Shape;82;p27"/>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7"/>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2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85"/>
        <p:cNvGrpSpPr/>
        <p:nvPr/>
      </p:nvGrpSpPr>
      <p:grpSpPr>
        <a:xfrm>
          <a:off x="0" y="0"/>
          <a:ext cx="0" cy="0"/>
          <a:chOff x="0" y="0"/>
          <a:chExt cx="0" cy="0"/>
        </a:xfrm>
      </p:grpSpPr>
      <p:sp>
        <p:nvSpPr>
          <p:cNvPr id="86" name="Google Shape;86;p28"/>
          <p:cNvSpPr txBox="1">
            <a:spLocks noGrp="1"/>
          </p:cNvSpPr>
          <p:nvPr>
            <p:ph type="title"/>
          </p:nvPr>
        </p:nvSpPr>
        <p:spPr>
          <a:xfrm>
            <a:off x="1154954" y="1447800"/>
            <a:ext cx="8825659" cy="1981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28"/>
          <p:cNvSpPr txBox="1">
            <a:spLocks noGrp="1"/>
          </p:cNvSpPr>
          <p:nvPr>
            <p:ph type="body" idx="1"/>
          </p:nvPr>
        </p:nvSpPr>
        <p:spPr>
          <a:xfrm>
            <a:off x="1154954" y="3657600"/>
            <a:ext cx="8825659" cy="23622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88" name="Google Shape;88;p2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8"/>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2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91"/>
        <p:cNvGrpSpPr/>
        <p:nvPr/>
      </p:nvGrpSpPr>
      <p:grpSpPr>
        <a:xfrm>
          <a:off x="0" y="0"/>
          <a:ext cx="0" cy="0"/>
          <a:chOff x="0" y="0"/>
          <a:chExt cx="0" cy="0"/>
        </a:xfrm>
      </p:grpSpPr>
      <p:sp>
        <p:nvSpPr>
          <p:cNvPr id="92" name="Google Shape;92;p29"/>
          <p:cNvSpPr txBox="1">
            <a:spLocks noGrp="1"/>
          </p:cNvSpPr>
          <p:nvPr>
            <p:ph type="title"/>
          </p:nvPr>
        </p:nvSpPr>
        <p:spPr>
          <a:xfrm>
            <a:off x="1574801" y="1447800"/>
            <a:ext cx="7999315" cy="2323374"/>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29"/>
          <p:cNvSpPr txBox="1">
            <a:spLocks noGrp="1"/>
          </p:cNvSpPr>
          <p:nvPr>
            <p:ph type="body" idx="1"/>
          </p:nvPr>
        </p:nvSpPr>
        <p:spPr>
          <a:xfrm>
            <a:off x="1930400" y="3771174"/>
            <a:ext cx="7279649" cy="34217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b="0" i="0" cap="small">
                <a:solidFill>
                  <a:srgbClr val="86D1D8"/>
                </a:solidFill>
                <a:latin typeface="Century Gothic"/>
                <a:ea typeface="Century Gothic"/>
                <a:cs typeface="Century Gothic"/>
                <a:sym typeface="Century Gothic"/>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4" name="Google Shape;94;p29"/>
          <p:cNvSpPr txBox="1">
            <a:spLocks noGrp="1"/>
          </p:cNvSpPr>
          <p:nvPr>
            <p:ph type="body" idx="2"/>
          </p:nvPr>
        </p:nvSpPr>
        <p:spPr>
          <a:xfrm>
            <a:off x="1154954" y="4350657"/>
            <a:ext cx="8825659" cy="16764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5" name="Google Shape;95;p29"/>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2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2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
        <p:nvSpPr>
          <p:cNvPr id="98" name="Google Shape;98;p29"/>
          <p:cNvSpPr txBox="1"/>
          <p:nvPr/>
        </p:nvSpPr>
        <p:spPr>
          <a:xfrm>
            <a:off x="898295" y="971253"/>
            <a:ext cx="801912"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12200" b="0" i="0">
                <a:solidFill>
                  <a:srgbClr val="86D1D8"/>
                </a:solidFill>
                <a:latin typeface="Arial"/>
                <a:ea typeface="Arial"/>
                <a:cs typeface="Arial"/>
                <a:sym typeface="Arial"/>
              </a:rPr>
              <a:t>“</a:t>
            </a:r>
            <a:endParaRPr/>
          </a:p>
        </p:txBody>
      </p:sp>
      <p:sp>
        <p:nvSpPr>
          <p:cNvPr id="99" name="Google Shape;99;p29"/>
          <p:cNvSpPr txBox="1"/>
          <p:nvPr/>
        </p:nvSpPr>
        <p:spPr>
          <a:xfrm>
            <a:off x="9330490" y="2613787"/>
            <a:ext cx="801912"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12200" b="0" i="0">
                <a:solidFill>
                  <a:srgbClr val="86D1D8"/>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0"/>
        <p:cNvGrpSpPr/>
        <p:nvPr/>
      </p:nvGrpSpPr>
      <p:grpSpPr>
        <a:xfrm>
          <a:off x="0" y="0"/>
          <a:ext cx="0" cy="0"/>
          <a:chOff x="0" y="0"/>
          <a:chExt cx="0" cy="0"/>
        </a:xfrm>
      </p:grpSpPr>
      <p:sp>
        <p:nvSpPr>
          <p:cNvPr id="101" name="Google Shape;101;p30"/>
          <p:cNvSpPr txBox="1">
            <a:spLocks noGrp="1"/>
          </p:cNvSpPr>
          <p:nvPr>
            <p:ph type="title"/>
          </p:nvPr>
        </p:nvSpPr>
        <p:spPr>
          <a:xfrm>
            <a:off x="1154954" y="3124201"/>
            <a:ext cx="8825660" cy="165318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30"/>
          <p:cNvSpPr txBox="1">
            <a:spLocks noGrp="1"/>
          </p:cNvSpPr>
          <p:nvPr>
            <p:ph type="body" idx="1"/>
          </p:nvPr>
        </p:nvSpPr>
        <p:spPr>
          <a:xfrm>
            <a:off x="1154954" y="4777381"/>
            <a:ext cx="8825659"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rgbClr val="86D1D8"/>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103" name="Google Shape;103;p3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3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3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6"/>
        <p:cNvGrpSpPr/>
        <p:nvPr/>
      </p:nvGrpSpPr>
      <p:grpSpPr>
        <a:xfrm>
          <a:off x="0" y="0"/>
          <a:ext cx="0" cy="0"/>
          <a:chOff x="0" y="0"/>
          <a:chExt cx="0" cy="0"/>
        </a:xfrm>
      </p:grpSpPr>
      <p:sp>
        <p:nvSpPr>
          <p:cNvPr id="107" name="Google Shape;107;p31"/>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31"/>
          <p:cNvSpPr txBox="1">
            <a:spLocks noGrp="1"/>
          </p:cNvSpPr>
          <p:nvPr>
            <p:ph type="body" idx="1"/>
          </p:nvPr>
        </p:nvSpPr>
        <p:spPr>
          <a:xfrm>
            <a:off x="632947" y="1981200"/>
            <a:ext cx="2946866"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09" name="Google Shape;109;p31"/>
          <p:cNvSpPr txBox="1">
            <a:spLocks noGrp="1"/>
          </p:cNvSpPr>
          <p:nvPr>
            <p:ph type="body" idx="2"/>
          </p:nvPr>
        </p:nvSpPr>
        <p:spPr>
          <a:xfrm>
            <a:off x="652463" y="2667000"/>
            <a:ext cx="2927350"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10" name="Google Shape;110;p31"/>
          <p:cNvSpPr txBox="1">
            <a:spLocks noGrp="1"/>
          </p:cNvSpPr>
          <p:nvPr>
            <p:ph type="body" idx="3"/>
          </p:nvPr>
        </p:nvSpPr>
        <p:spPr>
          <a:xfrm>
            <a:off x="3883659" y="1981200"/>
            <a:ext cx="2936241"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11" name="Google Shape;111;p31"/>
          <p:cNvSpPr txBox="1">
            <a:spLocks noGrp="1"/>
          </p:cNvSpPr>
          <p:nvPr>
            <p:ph type="body" idx="4"/>
          </p:nvPr>
        </p:nvSpPr>
        <p:spPr>
          <a:xfrm>
            <a:off x="3873106" y="2667000"/>
            <a:ext cx="2946794"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12" name="Google Shape;112;p31"/>
          <p:cNvSpPr txBox="1">
            <a:spLocks noGrp="1"/>
          </p:cNvSpPr>
          <p:nvPr>
            <p:ph type="body" idx="5"/>
          </p:nvPr>
        </p:nvSpPr>
        <p:spPr>
          <a:xfrm>
            <a:off x="7124700" y="1981200"/>
            <a:ext cx="29321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13" name="Google Shape;113;p31"/>
          <p:cNvSpPr txBox="1">
            <a:spLocks noGrp="1"/>
          </p:cNvSpPr>
          <p:nvPr>
            <p:ph type="body" idx="6"/>
          </p:nvPr>
        </p:nvSpPr>
        <p:spPr>
          <a:xfrm>
            <a:off x="7124700" y="2667000"/>
            <a:ext cx="2932113"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114" name="Google Shape;114;p31"/>
          <p:cNvCxnSpPr/>
          <p:nvPr/>
        </p:nvCxnSpPr>
        <p:spPr>
          <a:xfrm>
            <a:off x="3726142" y="2133600"/>
            <a:ext cx="0" cy="39624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115" name="Google Shape;115;p31"/>
          <p:cNvCxnSpPr/>
          <p:nvPr/>
        </p:nvCxnSpPr>
        <p:spPr>
          <a:xfrm>
            <a:off x="6962227" y="2133600"/>
            <a:ext cx="0" cy="3966882"/>
          </a:xfrm>
          <a:prstGeom prst="straightConnector1">
            <a:avLst/>
          </a:prstGeom>
          <a:noFill/>
          <a:ln w="12700" cap="flat" cmpd="sng">
            <a:solidFill>
              <a:srgbClr val="86D1D8">
                <a:alpha val="40000"/>
              </a:srgbClr>
            </a:solidFill>
            <a:prstDash val="solid"/>
            <a:round/>
            <a:headEnd type="none" w="sm" len="sm"/>
            <a:tailEnd type="none" w="sm" len="sm"/>
          </a:ln>
        </p:spPr>
      </p:cxnSp>
      <p:sp>
        <p:nvSpPr>
          <p:cNvPr id="116" name="Google Shape;116;p3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3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3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9"/>
        <p:cNvGrpSpPr/>
        <p:nvPr/>
      </p:nvGrpSpPr>
      <p:grpSpPr>
        <a:xfrm>
          <a:off x="0" y="0"/>
          <a:ext cx="0" cy="0"/>
          <a:chOff x="0" y="0"/>
          <a:chExt cx="0" cy="0"/>
        </a:xfrm>
      </p:grpSpPr>
      <p:sp>
        <p:nvSpPr>
          <p:cNvPr id="120" name="Google Shape;120;p32"/>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32"/>
          <p:cNvSpPr txBox="1">
            <a:spLocks noGrp="1"/>
          </p:cNvSpPr>
          <p:nvPr>
            <p:ph type="body" idx="1"/>
          </p:nvPr>
        </p:nvSpPr>
        <p:spPr>
          <a:xfrm>
            <a:off x="652463" y="4250949"/>
            <a:ext cx="2940050"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22" name="Google Shape;122;p32"/>
          <p:cNvSpPr>
            <a:spLocks noGrp="1"/>
          </p:cNvSpPr>
          <p:nvPr>
            <p:ph type="pic" idx="2"/>
          </p:nvPr>
        </p:nvSpPr>
        <p:spPr>
          <a:xfrm>
            <a:off x="652463" y="2209800"/>
            <a:ext cx="2940050" cy="1524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2"/>
          <p:cNvSpPr txBox="1">
            <a:spLocks noGrp="1"/>
          </p:cNvSpPr>
          <p:nvPr>
            <p:ph type="body" idx="3"/>
          </p:nvPr>
        </p:nvSpPr>
        <p:spPr>
          <a:xfrm>
            <a:off x="652463" y="4827211"/>
            <a:ext cx="2940050"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24" name="Google Shape;124;p32"/>
          <p:cNvSpPr txBox="1">
            <a:spLocks noGrp="1"/>
          </p:cNvSpPr>
          <p:nvPr>
            <p:ph type="body" idx="4"/>
          </p:nvPr>
        </p:nvSpPr>
        <p:spPr>
          <a:xfrm>
            <a:off x="3889375" y="4250949"/>
            <a:ext cx="2930525"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25" name="Google Shape;125;p32"/>
          <p:cNvSpPr>
            <a:spLocks noGrp="1"/>
          </p:cNvSpPr>
          <p:nvPr>
            <p:ph type="pic" idx="5"/>
          </p:nvPr>
        </p:nvSpPr>
        <p:spPr>
          <a:xfrm>
            <a:off x="3889374" y="2209800"/>
            <a:ext cx="2930525" cy="1524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6" name="Google Shape;126;p32"/>
          <p:cNvSpPr txBox="1">
            <a:spLocks noGrp="1"/>
          </p:cNvSpPr>
          <p:nvPr>
            <p:ph type="body" idx="6"/>
          </p:nvPr>
        </p:nvSpPr>
        <p:spPr>
          <a:xfrm>
            <a:off x="3888022" y="4827210"/>
            <a:ext cx="2934406"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27" name="Google Shape;127;p32"/>
          <p:cNvSpPr txBox="1">
            <a:spLocks noGrp="1"/>
          </p:cNvSpPr>
          <p:nvPr>
            <p:ph type="body" idx="7"/>
          </p:nvPr>
        </p:nvSpPr>
        <p:spPr>
          <a:xfrm>
            <a:off x="7124700" y="4250949"/>
            <a:ext cx="29321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28" name="Google Shape;128;p32"/>
          <p:cNvSpPr>
            <a:spLocks noGrp="1"/>
          </p:cNvSpPr>
          <p:nvPr>
            <p:ph type="pic" idx="8"/>
          </p:nvPr>
        </p:nvSpPr>
        <p:spPr>
          <a:xfrm>
            <a:off x="7124699" y="2209800"/>
            <a:ext cx="2932113" cy="1524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9" name="Google Shape;129;p32"/>
          <p:cNvSpPr txBox="1">
            <a:spLocks noGrp="1"/>
          </p:cNvSpPr>
          <p:nvPr>
            <p:ph type="body" idx="9"/>
          </p:nvPr>
        </p:nvSpPr>
        <p:spPr>
          <a:xfrm>
            <a:off x="7124575" y="4827208"/>
            <a:ext cx="2935997"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130" name="Google Shape;130;p32"/>
          <p:cNvCxnSpPr/>
          <p:nvPr/>
        </p:nvCxnSpPr>
        <p:spPr>
          <a:xfrm>
            <a:off x="3726142" y="2133600"/>
            <a:ext cx="0" cy="39624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131" name="Google Shape;131;p32"/>
          <p:cNvCxnSpPr/>
          <p:nvPr/>
        </p:nvCxnSpPr>
        <p:spPr>
          <a:xfrm>
            <a:off x="6962227" y="2133600"/>
            <a:ext cx="0" cy="3966882"/>
          </a:xfrm>
          <a:prstGeom prst="straightConnector1">
            <a:avLst/>
          </a:prstGeom>
          <a:noFill/>
          <a:ln w="12700" cap="flat" cmpd="sng">
            <a:solidFill>
              <a:srgbClr val="86D1D8">
                <a:alpha val="40000"/>
              </a:srgbClr>
            </a:solidFill>
            <a:prstDash val="solid"/>
            <a:round/>
            <a:headEnd type="none" w="sm" len="sm"/>
            <a:tailEnd type="none" w="sm" len="sm"/>
          </a:ln>
        </p:spPr>
      </p:cxnSp>
      <p:sp>
        <p:nvSpPr>
          <p:cNvPr id="132" name="Google Shape;132;p3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3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3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5"/>
        <p:cNvGrpSpPr/>
        <p:nvPr/>
      </p:nvGrpSpPr>
      <p:grpSpPr>
        <a:xfrm>
          <a:off x="0" y="0"/>
          <a:ext cx="0" cy="0"/>
          <a:chOff x="0" y="0"/>
          <a:chExt cx="0" cy="0"/>
        </a:xfrm>
      </p:grpSpPr>
      <p:sp>
        <p:nvSpPr>
          <p:cNvPr id="136" name="Google Shape;136;p33"/>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33"/>
          <p:cNvSpPr txBox="1">
            <a:spLocks noGrp="1"/>
          </p:cNvSpPr>
          <p:nvPr>
            <p:ph type="body" idx="1"/>
          </p:nvPr>
        </p:nvSpPr>
        <p:spPr>
          <a:xfrm rot="5400000">
            <a:off x="3478842" y="-322612"/>
            <a:ext cx="4195481" cy="894654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38" name="Google Shape;138;p3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3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3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1"/>
        <p:cNvGrpSpPr/>
        <p:nvPr/>
      </p:nvGrpSpPr>
      <p:grpSpPr>
        <a:xfrm>
          <a:off x="0" y="0"/>
          <a:ext cx="0" cy="0"/>
          <a:chOff x="0" y="0"/>
          <a:chExt cx="0" cy="0"/>
        </a:xfrm>
      </p:grpSpPr>
      <p:sp>
        <p:nvSpPr>
          <p:cNvPr id="142" name="Google Shape;142;p34"/>
          <p:cNvSpPr txBox="1">
            <a:spLocks noGrp="1"/>
          </p:cNvSpPr>
          <p:nvPr>
            <p:ph type="title"/>
          </p:nvPr>
        </p:nvSpPr>
        <p:spPr>
          <a:xfrm rot="5400000">
            <a:off x="6267450" y="2466975"/>
            <a:ext cx="5826125" cy="17526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34"/>
          <p:cNvSpPr txBox="1">
            <a:spLocks noGrp="1"/>
          </p:cNvSpPr>
          <p:nvPr>
            <p:ph type="body" idx="1"/>
          </p:nvPr>
        </p:nvSpPr>
        <p:spPr>
          <a:xfrm rot="5400000">
            <a:off x="1679575" y="-139699"/>
            <a:ext cx="5368924" cy="7423149"/>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44" name="Google Shape;144;p3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3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3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19"/>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9"/>
          <p:cNvSpPr txBox="1">
            <a:spLocks noGrp="1"/>
          </p:cNvSpPr>
          <p:nvPr>
            <p:ph type="body" idx="1"/>
          </p:nvPr>
        </p:nvSpPr>
        <p:spPr>
          <a:xfrm>
            <a:off x="645300" y="1285875"/>
            <a:ext cx="9404700" cy="49644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AutoNum type="arabicPeriod"/>
              <a:defRPr>
                <a:latin typeface="Times New Roman"/>
                <a:ea typeface="Times New Roman"/>
                <a:cs typeface="Times New Roman"/>
                <a:sym typeface="Times New Roman"/>
              </a:defRPr>
            </a:lvl1pPr>
            <a:lvl2pPr marL="914400" lvl="1" indent="-320040" algn="l">
              <a:spcBef>
                <a:spcPts val="1000"/>
              </a:spcBef>
              <a:spcAft>
                <a:spcPts val="0"/>
              </a:spcAft>
              <a:buSzPts val="1440"/>
              <a:buAutoNum type="alphaLcPeriod"/>
              <a:defRPr>
                <a:latin typeface="Times New Roman"/>
                <a:ea typeface="Times New Roman"/>
                <a:cs typeface="Times New Roman"/>
                <a:sym typeface="Times New Roman"/>
              </a:defRPr>
            </a:lvl2pPr>
            <a:lvl3pPr marL="1371600" lvl="2" indent="-320039" algn="l">
              <a:spcBef>
                <a:spcPts val="1000"/>
              </a:spcBef>
              <a:spcAft>
                <a:spcPts val="0"/>
              </a:spcAft>
              <a:buSzPts val="1440"/>
              <a:buAutoNum type="romanLcPeriod"/>
              <a:defRPr>
                <a:latin typeface="Times New Roman"/>
                <a:ea typeface="Times New Roman"/>
                <a:cs typeface="Times New Roman"/>
                <a:sym typeface="Times New Roman"/>
              </a:defRPr>
            </a:lvl3pPr>
            <a:lvl4pPr marL="1828800" lvl="3" indent="-320039" algn="l">
              <a:spcBef>
                <a:spcPts val="1000"/>
              </a:spcBef>
              <a:spcAft>
                <a:spcPts val="0"/>
              </a:spcAft>
              <a:buSzPts val="1440"/>
              <a:buAutoNum type="arabicPeriod"/>
              <a:defRPr/>
            </a:lvl4pPr>
            <a:lvl5pPr marL="2286000" lvl="4" indent="-320039" algn="l">
              <a:spcBef>
                <a:spcPts val="1000"/>
              </a:spcBef>
              <a:spcAft>
                <a:spcPts val="0"/>
              </a:spcAft>
              <a:buSzPts val="1440"/>
              <a:buAutoNum type="alphaLcPeriod"/>
              <a:defRPr/>
            </a:lvl5pPr>
            <a:lvl6pPr marL="2743200" lvl="5" indent="-320039" algn="l">
              <a:spcBef>
                <a:spcPts val="1000"/>
              </a:spcBef>
              <a:spcAft>
                <a:spcPts val="0"/>
              </a:spcAft>
              <a:buSzPts val="1440"/>
              <a:buAutoNum type="romanLcPeriod"/>
              <a:defRPr/>
            </a:lvl6pPr>
            <a:lvl7pPr marL="3200400" lvl="6" indent="-320039" algn="l">
              <a:spcBef>
                <a:spcPts val="1000"/>
              </a:spcBef>
              <a:spcAft>
                <a:spcPts val="0"/>
              </a:spcAft>
              <a:buSzPts val="1440"/>
              <a:buAutoNum type="arabicPeriod"/>
              <a:defRPr/>
            </a:lvl7pPr>
            <a:lvl8pPr marL="3657600" lvl="7" indent="-320040" algn="l">
              <a:spcBef>
                <a:spcPts val="1000"/>
              </a:spcBef>
              <a:spcAft>
                <a:spcPts val="0"/>
              </a:spcAft>
              <a:buSzPts val="1440"/>
              <a:buAutoNum type="alphaLcPeriod"/>
              <a:defRPr/>
            </a:lvl8pPr>
            <a:lvl9pPr marL="4114800" lvl="8" indent="-320040" algn="l">
              <a:spcBef>
                <a:spcPts val="1000"/>
              </a:spcBef>
              <a:spcAft>
                <a:spcPts val="0"/>
              </a:spcAft>
              <a:buSzPts val="1440"/>
              <a:buAutoNum type="romanLcPeriod"/>
              <a:defRPr/>
            </a:lvl9pPr>
          </a:lstStyle>
          <a:p>
            <a:endParaRPr/>
          </a:p>
        </p:txBody>
      </p:sp>
      <p:sp>
        <p:nvSpPr>
          <p:cNvPr id="30" name="Google Shape;30;p19"/>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3"/>
        <p:cNvGrpSpPr/>
        <p:nvPr/>
      </p:nvGrpSpPr>
      <p:grpSpPr>
        <a:xfrm>
          <a:off x="0" y="0"/>
          <a:ext cx="0" cy="0"/>
          <a:chOff x="0" y="0"/>
          <a:chExt cx="0" cy="0"/>
        </a:xfrm>
      </p:grpSpPr>
      <p:sp>
        <p:nvSpPr>
          <p:cNvPr id="34" name="Google Shape;34;p20"/>
          <p:cNvSpPr txBox="1">
            <a:spLocks noGrp="1"/>
          </p:cNvSpPr>
          <p:nvPr>
            <p:ph type="title"/>
          </p:nvPr>
        </p:nvSpPr>
        <p:spPr>
          <a:xfrm>
            <a:off x="1154956" y="2861733"/>
            <a:ext cx="8825657" cy="1915647"/>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0"/>
          <p:cNvSpPr txBox="1">
            <a:spLocks noGrp="1"/>
          </p:cNvSpPr>
          <p:nvPr>
            <p:ph type="body" idx="1"/>
          </p:nvPr>
        </p:nvSpPr>
        <p:spPr>
          <a:xfrm>
            <a:off x="1154955" y="4777381"/>
            <a:ext cx="8825658"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rgbClr val="86D1D8"/>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36" name="Google Shape;36;p2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2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9"/>
        <p:cNvGrpSpPr/>
        <p:nvPr/>
      </p:nvGrpSpPr>
      <p:grpSpPr>
        <a:xfrm>
          <a:off x="0" y="0"/>
          <a:ext cx="0" cy="0"/>
          <a:chOff x="0" y="0"/>
          <a:chExt cx="0" cy="0"/>
        </a:xfrm>
      </p:grpSpPr>
      <p:sp>
        <p:nvSpPr>
          <p:cNvPr id="40" name="Google Shape;40;p21"/>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1"/>
          <p:cNvSpPr txBox="1">
            <a:spLocks noGrp="1"/>
          </p:cNvSpPr>
          <p:nvPr>
            <p:ph type="body" idx="1"/>
          </p:nvPr>
        </p:nvSpPr>
        <p:spPr>
          <a:xfrm>
            <a:off x="1103312" y="2060575"/>
            <a:ext cx="4396339" cy="419576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42" name="Google Shape;42;p21"/>
          <p:cNvSpPr txBox="1">
            <a:spLocks noGrp="1"/>
          </p:cNvSpPr>
          <p:nvPr>
            <p:ph type="body" idx="2"/>
          </p:nvPr>
        </p:nvSpPr>
        <p:spPr>
          <a:xfrm>
            <a:off x="5654493" y="2056092"/>
            <a:ext cx="4396341" cy="4200245"/>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43" name="Google Shape;43;p2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2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6"/>
        <p:cNvGrpSpPr/>
        <p:nvPr/>
      </p:nvGrpSpPr>
      <p:grpSpPr>
        <a:xfrm>
          <a:off x="0" y="0"/>
          <a:ext cx="0" cy="0"/>
          <a:chOff x="0" y="0"/>
          <a:chExt cx="0" cy="0"/>
        </a:xfrm>
      </p:grpSpPr>
      <p:sp>
        <p:nvSpPr>
          <p:cNvPr id="47" name="Google Shape;47;p22"/>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2"/>
          <p:cNvSpPr txBox="1">
            <a:spLocks noGrp="1"/>
          </p:cNvSpPr>
          <p:nvPr>
            <p:ph type="body" idx="1"/>
          </p:nvPr>
        </p:nvSpPr>
        <p:spPr>
          <a:xfrm>
            <a:off x="1103313" y="1905000"/>
            <a:ext cx="439633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49" name="Google Shape;49;p22"/>
          <p:cNvSpPr txBox="1">
            <a:spLocks noGrp="1"/>
          </p:cNvSpPr>
          <p:nvPr>
            <p:ph type="body" idx="2"/>
          </p:nvPr>
        </p:nvSpPr>
        <p:spPr>
          <a:xfrm>
            <a:off x="1103312"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50" name="Google Shape;50;p22"/>
          <p:cNvSpPr txBox="1">
            <a:spLocks noGrp="1"/>
          </p:cNvSpPr>
          <p:nvPr>
            <p:ph type="body" idx="3"/>
          </p:nvPr>
        </p:nvSpPr>
        <p:spPr>
          <a:xfrm>
            <a:off x="5654495" y="1905000"/>
            <a:ext cx="4396339"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51" name="Google Shape;51;p22"/>
          <p:cNvSpPr txBox="1">
            <a:spLocks noGrp="1"/>
          </p:cNvSpPr>
          <p:nvPr>
            <p:ph type="body" idx="4"/>
          </p:nvPr>
        </p:nvSpPr>
        <p:spPr>
          <a:xfrm>
            <a:off x="5654495"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52" name="Google Shape;52;p2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
        <p:cNvGrpSpPr/>
        <p:nvPr/>
      </p:nvGrpSpPr>
      <p:grpSpPr>
        <a:xfrm>
          <a:off x="0" y="0"/>
          <a:ext cx="0" cy="0"/>
          <a:chOff x="0" y="0"/>
          <a:chExt cx="0" cy="0"/>
        </a:xfrm>
      </p:grpSpPr>
      <p:sp>
        <p:nvSpPr>
          <p:cNvPr id="56" name="Google Shape;56;p23"/>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2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4"/>
        <p:cNvGrpSpPr/>
        <p:nvPr/>
      </p:nvGrpSpPr>
      <p:grpSpPr>
        <a:xfrm>
          <a:off x="0" y="0"/>
          <a:ext cx="0" cy="0"/>
          <a:chOff x="0" y="0"/>
          <a:chExt cx="0" cy="0"/>
        </a:xfrm>
      </p:grpSpPr>
      <p:sp>
        <p:nvSpPr>
          <p:cNvPr id="65" name="Google Shape;65;p25"/>
          <p:cNvSpPr txBox="1">
            <a:spLocks noGrp="1"/>
          </p:cNvSpPr>
          <p:nvPr>
            <p:ph type="title"/>
          </p:nvPr>
        </p:nvSpPr>
        <p:spPr>
          <a:xfrm>
            <a:off x="1154953" y="1447800"/>
            <a:ext cx="3401064" cy="14478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5"/>
          <p:cNvSpPr txBox="1">
            <a:spLocks noGrp="1"/>
          </p:cNvSpPr>
          <p:nvPr>
            <p:ph type="body" idx="1"/>
          </p:nvPr>
        </p:nvSpPr>
        <p:spPr>
          <a:xfrm>
            <a:off x="4784616" y="1447800"/>
            <a:ext cx="5195997" cy="4572000"/>
          </a:xfrm>
          <a:prstGeom prst="rect">
            <a:avLst/>
          </a:prstGeom>
          <a:noFill/>
          <a:ln>
            <a:noFill/>
          </a:ln>
        </p:spPr>
        <p:txBody>
          <a:bodyPr spcFirstLastPara="1" wrap="square" lIns="91425" tIns="45700" rIns="91425" bIns="45700" anchor="ctr" anchorCtr="0">
            <a:normAutofit/>
          </a:bodyPr>
          <a:lstStyle>
            <a:lvl1pPr marL="457200" lvl="0" indent="-330200" algn="l">
              <a:spcBef>
                <a:spcPts val="1000"/>
              </a:spcBef>
              <a:spcAft>
                <a:spcPts val="0"/>
              </a:spcAft>
              <a:buSzPts val="1600"/>
              <a:buChar char="►"/>
              <a:defRPr sz="2000"/>
            </a:lvl1pPr>
            <a:lvl2pPr marL="914400" lvl="1" indent="-320040" algn="l">
              <a:spcBef>
                <a:spcPts val="1000"/>
              </a:spcBef>
              <a:spcAft>
                <a:spcPts val="0"/>
              </a:spcAft>
              <a:buSzPts val="1440"/>
              <a:buChar char="►"/>
              <a:defRPr sz="1800"/>
            </a:lvl2pPr>
            <a:lvl3pPr marL="1371600" lvl="2" indent="-309880" algn="l">
              <a:spcBef>
                <a:spcPts val="1000"/>
              </a:spcBef>
              <a:spcAft>
                <a:spcPts val="0"/>
              </a:spcAft>
              <a:buSzPts val="1280"/>
              <a:buChar char="►"/>
              <a:defRPr sz="1600"/>
            </a:lvl3pPr>
            <a:lvl4pPr marL="1828800" lvl="3" indent="-299719" algn="l">
              <a:spcBef>
                <a:spcPts val="1000"/>
              </a:spcBef>
              <a:spcAft>
                <a:spcPts val="0"/>
              </a:spcAft>
              <a:buSzPts val="1120"/>
              <a:buChar char="►"/>
              <a:defRPr sz="1400"/>
            </a:lvl4pPr>
            <a:lvl5pPr marL="2286000" lvl="4" indent="-299720" algn="l">
              <a:spcBef>
                <a:spcPts val="1000"/>
              </a:spcBef>
              <a:spcAft>
                <a:spcPts val="0"/>
              </a:spcAft>
              <a:buSzPts val="1120"/>
              <a:buChar char="►"/>
              <a:defRPr sz="1400"/>
            </a:lvl5pPr>
            <a:lvl6pPr marL="2743200" lvl="5" indent="-299720" algn="l">
              <a:spcBef>
                <a:spcPts val="1000"/>
              </a:spcBef>
              <a:spcAft>
                <a:spcPts val="0"/>
              </a:spcAft>
              <a:buSzPts val="1120"/>
              <a:buChar char="►"/>
              <a:defRPr sz="1400"/>
            </a:lvl6pPr>
            <a:lvl7pPr marL="3200400" lvl="6" indent="-299720" algn="l">
              <a:spcBef>
                <a:spcPts val="1000"/>
              </a:spcBef>
              <a:spcAft>
                <a:spcPts val="0"/>
              </a:spcAft>
              <a:buSzPts val="1120"/>
              <a:buChar char="►"/>
              <a:defRPr sz="1400"/>
            </a:lvl7pPr>
            <a:lvl8pPr marL="3657600" lvl="7" indent="-299720" algn="l">
              <a:spcBef>
                <a:spcPts val="1000"/>
              </a:spcBef>
              <a:spcAft>
                <a:spcPts val="0"/>
              </a:spcAft>
              <a:buSzPts val="1120"/>
              <a:buChar char="►"/>
              <a:defRPr sz="1400"/>
            </a:lvl8pPr>
            <a:lvl9pPr marL="4114800" lvl="8" indent="-299720" algn="l">
              <a:spcBef>
                <a:spcPts val="1000"/>
              </a:spcBef>
              <a:spcAft>
                <a:spcPts val="0"/>
              </a:spcAft>
              <a:buSzPts val="1120"/>
              <a:buChar char="►"/>
              <a:defRPr sz="1400"/>
            </a:lvl9pPr>
          </a:lstStyle>
          <a:p>
            <a:endParaRPr/>
          </a:p>
        </p:txBody>
      </p:sp>
      <p:sp>
        <p:nvSpPr>
          <p:cNvPr id="67" name="Google Shape;67;p25"/>
          <p:cNvSpPr txBox="1">
            <a:spLocks noGrp="1"/>
          </p:cNvSpPr>
          <p:nvPr>
            <p:ph type="body" idx="2"/>
          </p:nvPr>
        </p:nvSpPr>
        <p:spPr>
          <a:xfrm>
            <a:off x="1154953" y="3129280"/>
            <a:ext cx="3401063" cy="289559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68" name="Google Shape;68;p2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2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1"/>
        <p:cNvGrpSpPr/>
        <p:nvPr/>
      </p:nvGrpSpPr>
      <p:grpSpPr>
        <a:xfrm>
          <a:off x="0" y="0"/>
          <a:ext cx="0" cy="0"/>
          <a:chOff x="0" y="0"/>
          <a:chExt cx="0" cy="0"/>
        </a:xfrm>
      </p:grpSpPr>
      <p:sp>
        <p:nvSpPr>
          <p:cNvPr id="72" name="Google Shape;72;p26"/>
          <p:cNvSpPr txBox="1">
            <a:spLocks noGrp="1"/>
          </p:cNvSpPr>
          <p:nvPr>
            <p:ph type="title"/>
          </p:nvPr>
        </p:nvSpPr>
        <p:spPr>
          <a:xfrm>
            <a:off x="1153907" y="1854192"/>
            <a:ext cx="5092906" cy="157480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3600"/>
              <a:buFont typeface="Century Gothic"/>
              <a:buNone/>
              <a:defRPr sz="36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6"/>
          <p:cNvSpPr>
            <a:spLocks noGrp="1"/>
          </p:cNvSpPr>
          <p:nvPr>
            <p:ph type="pic" idx="2"/>
          </p:nvPr>
        </p:nvSpPr>
        <p:spPr>
          <a:xfrm>
            <a:off x="6949546" y="1143000"/>
            <a:ext cx="3200400" cy="4572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6"/>
          <p:cNvSpPr txBox="1">
            <a:spLocks noGrp="1"/>
          </p:cNvSpPr>
          <p:nvPr>
            <p:ph type="body" idx="1"/>
          </p:nvPr>
        </p:nvSpPr>
        <p:spPr>
          <a:xfrm>
            <a:off x="1154954" y="3657600"/>
            <a:ext cx="5084979" cy="13716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75" name="Google Shape;75;p2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9"/>
        <p:cNvGrpSpPr/>
        <p:nvPr/>
      </p:nvGrpSpPr>
      <p:grpSpPr>
        <a:xfrm>
          <a:off x="0" y="0"/>
          <a:ext cx="0" cy="0"/>
          <a:chOff x="0" y="0"/>
          <a:chExt cx="0" cy="0"/>
        </a:xfrm>
      </p:grpSpPr>
      <p:pic>
        <p:nvPicPr>
          <p:cNvPr id="10" name="Google Shape;10;p17"/>
          <p:cNvPicPr preferRelativeResize="0"/>
          <p:nvPr/>
        </p:nvPicPr>
        <p:blipFill rotWithShape="1">
          <a:blip r:embed="rId20">
            <a:alphaModFix/>
          </a:blip>
          <a:srcRect l="3613"/>
          <a:stretch/>
        </p:blipFill>
        <p:spPr>
          <a:xfrm>
            <a:off x="0" y="2669685"/>
            <a:ext cx="4037012" cy="4188315"/>
          </a:xfrm>
          <a:prstGeom prst="rect">
            <a:avLst/>
          </a:prstGeom>
          <a:noFill/>
          <a:ln>
            <a:noFill/>
          </a:ln>
        </p:spPr>
      </p:pic>
      <p:pic>
        <p:nvPicPr>
          <p:cNvPr id="11" name="Google Shape;11;p17"/>
          <p:cNvPicPr preferRelativeResize="0"/>
          <p:nvPr/>
        </p:nvPicPr>
        <p:blipFill rotWithShape="1">
          <a:blip r:embed="rId21">
            <a:alphaModFix/>
          </a:blip>
          <a:srcRect l="35640"/>
          <a:stretch/>
        </p:blipFill>
        <p:spPr>
          <a:xfrm>
            <a:off x="0" y="2892347"/>
            <a:ext cx="1522412" cy="2365453"/>
          </a:xfrm>
          <a:prstGeom prst="rect">
            <a:avLst/>
          </a:prstGeom>
          <a:noFill/>
          <a:ln>
            <a:noFill/>
          </a:ln>
        </p:spPr>
      </p:pic>
      <p:sp>
        <p:nvSpPr>
          <p:cNvPr id="12" name="Google Shape;12;p17"/>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17"/>
          <p:cNvPicPr preferRelativeResize="0"/>
          <p:nvPr/>
        </p:nvPicPr>
        <p:blipFill rotWithShape="1">
          <a:blip r:embed="rId22">
            <a:alphaModFix/>
          </a:blip>
          <a:srcRect t="28812"/>
          <a:stretch/>
        </p:blipFill>
        <p:spPr>
          <a:xfrm>
            <a:off x="7999412" y="0"/>
            <a:ext cx="1603387" cy="1141407"/>
          </a:xfrm>
          <a:prstGeom prst="rect">
            <a:avLst/>
          </a:prstGeom>
          <a:noFill/>
          <a:ln>
            <a:noFill/>
          </a:ln>
        </p:spPr>
      </p:pic>
      <p:pic>
        <p:nvPicPr>
          <p:cNvPr id="14" name="Google Shape;14;p17"/>
          <p:cNvPicPr preferRelativeResize="0"/>
          <p:nvPr/>
        </p:nvPicPr>
        <p:blipFill rotWithShape="1">
          <a:blip r:embed="rId23">
            <a:alphaModFix/>
          </a:blip>
          <a:srcRect b="23320"/>
          <a:stretch/>
        </p:blipFill>
        <p:spPr>
          <a:xfrm>
            <a:off x="8605878" y="6096000"/>
            <a:ext cx="993734" cy="762000"/>
          </a:xfrm>
          <a:prstGeom prst="rect">
            <a:avLst/>
          </a:prstGeom>
          <a:noFill/>
          <a:ln>
            <a:noFill/>
          </a:ln>
        </p:spPr>
      </p:pic>
      <p:sp>
        <p:nvSpPr>
          <p:cNvPr id="15" name="Google Shape;15;p17"/>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7"/>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lt2"/>
              </a:buClr>
              <a:buSzPts val="4200"/>
              <a:buFont typeface="Century Gothic"/>
              <a:buNone/>
              <a:defRPr sz="42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7" name="Google Shape;17;p17"/>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marR="0" lvl="0" indent="-330200" algn="l" rtl="0">
              <a:spcBef>
                <a:spcPts val="1000"/>
              </a:spcBef>
              <a:spcAft>
                <a:spcPts val="0"/>
              </a:spcAft>
              <a:buClr>
                <a:srgbClr val="86D1D8"/>
              </a:buClr>
              <a:buSzPts val="160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914400" marR="0" lvl="1" indent="-320040" algn="l" rtl="0">
              <a:spcBef>
                <a:spcPts val="1000"/>
              </a:spcBef>
              <a:spcAft>
                <a:spcPts val="0"/>
              </a:spcAft>
              <a:buClr>
                <a:srgbClr val="86D1D8"/>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371600" marR="0" lvl="2" indent="-309880" algn="l" rtl="0">
              <a:spcBef>
                <a:spcPts val="1000"/>
              </a:spcBef>
              <a:spcAft>
                <a:spcPts val="0"/>
              </a:spcAft>
              <a:buClr>
                <a:srgbClr val="86D1D8"/>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828800" marR="0" lvl="3" indent="-299719"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286000" marR="0" lvl="4"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743200" marR="0" lvl="5"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3200400" marR="0" lvl="6"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657600" marR="0" lvl="7"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4114800" marR="0" lvl="8"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18" name="Google Shape;18;p17"/>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9" name="Google Shape;19;p17"/>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20" name="Google Shape;20;p1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
          <p:cNvSpPr/>
          <p:nvPr/>
        </p:nvSpPr>
        <p:spPr>
          <a:xfrm>
            <a:off x="1837592" y="1600200"/>
            <a:ext cx="8660423" cy="1292469"/>
          </a:xfrm>
          <a:prstGeom prst="snip2DiagRect">
            <a:avLst>
              <a:gd name="adj1" fmla="val 0"/>
              <a:gd name="adj2" fmla="val 16667"/>
            </a:avLst>
          </a:prstGeom>
          <a:solidFill>
            <a:schemeClr val="accent1"/>
          </a:solidFill>
          <a:ln w="19050" cap="rnd" cmpd="sng">
            <a:solidFill>
              <a:srgbClr val="800F0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52" name="Google Shape;152;p1"/>
          <p:cNvSpPr txBox="1">
            <a:spLocks noGrp="1"/>
          </p:cNvSpPr>
          <p:nvPr>
            <p:ph type="ctrTitle"/>
          </p:nvPr>
        </p:nvSpPr>
        <p:spPr>
          <a:xfrm>
            <a:off x="1837592" y="1148080"/>
            <a:ext cx="9033608" cy="2107881"/>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2"/>
              </a:buClr>
              <a:buSzPts val="3400"/>
              <a:buFont typeface="Century Gothic"/>
              <a:buNone/>
            </a:pPr>
            <a:r>
              <a:rPr lang="en-IN" sz="3400" b="1" dirty="0"/>
              <a:t>LANGUAGE IDENTIFICATION AND TRANSLATION USING NEURAL NETWORKS</a:t>
            </a:r>
            <a:br>
              <a:rPr lang="en-IN" sz="3400" dirty="0"/>
            </a:br>
            <a:endParaRPr sz="3400" dirty="0"/>
          </a:p>
        </p:txBody>
      </p:sp>
      <p:sp>
        <p:nvSpPr>
          <p:cNvPr id="153" name="Google Shape;153;p1"/>
          <p:cNvSpPr txBox="1"/>
          <p:nvPr/>
        </p:nvSpPr>
        <p:spPr>
          <a:xfrm>
            <a:off x="7842750" y="3041200"/>
            <a:ext cx="4088400" cy="3694200"/>
          </a:xfrm>
          <a:prstGeom prst="rect">
            <a:avLst/>
          </a:prstGeom>
          <a:solidFill>
            <a:schemeClr val="lt1"/>
          </a:solidFill>
          <a:ln w="19050" cap="rnd"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endParaRPr sz="1800" dirty="0">
              <a:solidFill>
                <a:schemeClr val="dk1"/>
              </a:solidFill>
              <a:latin typeface="Century Gothic"/>
              <a:ea typeface="Century Gothic"/>
              <a:cs typeface="Century Gothic"/>
              <a:sym typeface="Century Gothic"/>
            </a:endParaRPr>
          </a:p>
          <a:p>
            <a:pPr marL="0" marR="0" lvl="0" indent="0" algn="ctr" rtl="0">
              <a:spcBef>
                <a:spcPts val="0"/>
              </a:spcBef>
              <a:spcAft>
                <a:spcPts val="0"/>
              </a:spcAft>
              <a:buNone/>
            </a:pPr>
            <a:r>
              <a:rPr lang="en-IN" sz="1800" dirty="0">
                <a:solidFill>
                  <a:schemeClr val="dk1"/>
                </a:solidFill>
                <a:latin typeface="Century Gothic"/>
                <a:ea typeface="Century Gothic"/>
                <a:cs typeface="Century Gothic"/>
                <a:sym typeface="Century Gothic"/>
              </a:rPr>
              <a:t>Under the esteemed guidance of</a:t>
            </a:r>
            <a:endParaRPr sz="1800" dirty="0">
              <a:solidFill>
                <a:schemeClr val="dk1"/>
              </a:solidFill>
              <a:latin typeface="Century Gothic"/>
              <a:ea typeface="Century Gothic"/>
              <a:cs typeface="Century Gothic"/>
              <a:sym typeface="Century Gothic"/>
            </a:endParaRPr>
          </a:p>
          <a:p>
            <a:pPr marL="0" marR="0" lvl="0" indent="0" algn="ctr" rtl="0">
              <a:spcBef>
                <a:spcPts val="0"/>
              </a:spcBef>
              <a:spcAft>
                <a:spcPts val="0"/>
              </a:spcAft>
              <a:buNone/>
            </a:pPr>
            <a:r>
              <a:rPr lang="en-IN" sz="1800" dirty="0" err="1">
                <a:solidFill>
                  <a:schemeClr val="dk1"/>
                </a:solidFill>
                <a:latin typeface="Century Gothic"/>
                <a:ea typeface="Century Gothic"/>
                <a:cs typeface="Century Gothic"/>
                <a:sym typeface="Century Gothic"/>
              </a:rPr>
              <a:t>Dr.</a:t>
            </a:r>
            <a:r>
              <a:rPr lang="en-IN" sz="1800" dirty="0">
                <a:solidFill>
                  <a:schemeClr val="dk1"/>
                </a:solidFill>
                <a:latin typeface="Century Gothic"/>
                <a:ea typeface="Century Gothic"/>
                <a:cs typeface="Century Gothic"/>
                <a:sym typeface="Century Gothic"/>
              </a:rPr>
              <a:t> Y. Jhansi</a:t>
            </a:r>
            <a:endParaRPr sz="1800" dirty="0">
              <a:solidFill>
                <a:schemeClr val="dk1"/>
              </a:solidFill>
              <a:latin typeface="Century Gothic"/>
              <a:ea typeface="Century Gothic"/>
              <a:cs typeface="Century Gothic"/>
              <a:sym typeface="Century Gothic"/>
            </a:endParaRPr>
          </a:p>
          <a:p>
            <a:pPr marL="0" marR="0" lvl="0" indent="0" algn="ctr" rtl="0">
              <a:spcBef>
                <a:spcPts val="0"/>
              </a:spcBef>
              <a:spcAft>
                <a:spcPts val="0"/>
              </a:spcAft>
              <a:buNone/>
            </a:pPr>
            <a:r>
              <a:rPr lang="en-IN" sz="1800" dirty="0">
                <a:solidFill>
                  <a:schemeClr val="dk1"/>
                </a:solidFill>
                <a:latin typeface="Century Gothic"/>
                <a:ea typeface="Century Gothic"/>
                <a:cs typeface="Century Gothic"/>
                <a:sym typeface="Century Gothic"/>
              </a:rPr>
              <a:t>Assistant Professor</a:t>
            </a:r>
            <a:endParaRPr sz="1800" dirty="0">
              <a:solidFill>
                <a:schemeClr val="dk1"/>
              </a:solidFill>
              <a:latin typeface="Century Gothic"/>
              <a:ea typeface="Century Gothic"/>
              <a:cs typeface="Century Gothic"/>
              <a:sym typeface="Century Gothic"/>
            </a:endParaRPr>
          </a:p>
          <a:p>
            <a:pPr marL="0" marR="0" lvl="0" indent="0" algn="ctr" rtl="0">
              <a:spcBef>
                <a:spcPts val="0"/>
              </a:spcBef>
              <a:spcAft>
                <a:spcPts val="0"/>
              </a:spcAft>
              <a:buNone/>
            </a:pPr>
            <a:r>
              <a:rPr lang="en-IN" sz="1800" dirty="0">
                <a:solidFill>
                  <a:schemeClr val="dk1"/>
                </a:solidFill>
                <a:latin typeface="Century Gothic"/>
                <a:ea typeface="Century Gothic"/>
                <a:cs typeface="Century Gothic"/>
                <a:sym typeface="Century Gothic"/>
              </a:rPr>
              <a:t>Dept. of C.S.E.</a:t>
            </a:r>
            <a:endParaRPr sz="1800" dirty="0">
              <a:solidFill>
                <a:schemeClr val="dk1"/>
              </a:solidFill>
              <a:latin typeface="Century Gothic"/>
              <a:ea typeface="Century Gothic"/>
              <a:cs typeface="Century Gothic"/>
              <a:sym typeface="Century Gothic"/>
            </a:endParaRPr>
          </a:p>
          <a:p>
            <a:pPr marL="0" lvl="0" indent="0" algn="ctr" rtl="0">
              <a:spcBef>
                <a:spcPts val="0"/>
              </a:spcBef>
              <a:spcAft>
                <a:spcPts val="0"/>
              </a:spcAft>
              <a:buNone/>
            </a:pPr>
            <a:r>
              <a:rPr lang="en-IN" sz="1800" dirty="0">
                <a:solidFill>
                  <a:schemeClr val="dk1"/>
                </a:solidFill>
                <a:latin typeface="Century Gothic"/>
                <a:ea typeface="Century Gothic"/>
                <a:cs typeface="Century Gothic"/>
                <a:sym typeface="Century Gothic"/>
              </a:rPr>
              <a:t>GITAM (Deemed to be University)</a:t>
            </a:r>
            <a:endParaRPr sz="1800" dirty="0">
              <a:solidFill>
                <a:schemeClr val="dk1"/>
              </a:solidFill>
              <a:latin typeface="Century Gothic"/>
              <a:ea typeface="Century Gothic"/>
              <a:cs typeface="Century Gothic"/>
              <a:sym typeface="Century Gothic"/>
            </a:endParaRPr>
          </a:p>
          <a:p>
            <a:pPr marL="0" lvl="0" indent="0" algn="ctr" rtl="0">
              <a:spcBef>
                <a:spcPts val="0"/>
              </a:spcBef>
              <a:spcAft>
                <a:spcPts val="0"/>
              </a:spcAft>
              <a:buClr>
                <a:schemeClr val="dk1"/>
              </a:buClr>
              <a:buFont typeface="Arial"/>
              <a:buNone/>
            </a:pPr>
            <a:r>
              <a:rPr lang="en-IN" sz="1800" dirty="0">
                <a:solidFill>
                  <a:schemeClr val="dk1"/>
                </a:solidFill>
                <a:latin typeface="Century Gothic"/>
                <a:ea typeface="Century Gothic"/>
                <a:cs typeface="Century Gothic"/>
                <a:sym typeface="Century Gothic"/>
              </a:rPr>
              <a:t>Visakhapatnam</a:t>
            </a:r>
            <a:endParaRPr sz="1800" dirty="0">
              <a:solidFill>
                <a:schemeClr val="dk1"/>
              </a:solidFill>
              <a:latin typeface="Century Gothic"/>
              <a:ea typeface="Century Gothic"/>
              <a:cs typeface="Century Gothic"/>
              <a:sym typeface="Century Gothic"/>
            </a:endParaRPr>
          </a:p>
          <a:p>
            <a:pPr marL="0" marR="0" lvl="0" indent="0" algn="ctr" rtl="0">
              <a:spcBef>
                <a:spcPts val="0"/>
              </a:spcBef>
              <a:spcAft>
                <a:spcPts val="0"/>
              </a:spcAft>
              <a:buNone/>
            </a:pPr>
            <a:endParaRPr sz="1800" dirty="0">
              <a:solidFill>
                <a:schemeClr val="dk1"/>
              </a:solidFill>
              <a:latin typeface="Century Gothic"/>
              <a:ea typeface="Century Gothic"/>
              <a:cs typeface="Century Gothic"/>
              <a:sym typeface="Century Gothic"/>
            </a:endParaRPr>
          </a:p>
          <a:p>
            <a:pPr marL="0" marR="0" lvl="0" indent="0" algn="ctr" rtl="0">
              <a:spcBef>
                <a:spcPts val="0"/>
              </a:spcBef>
              <a:spcAft>
                <a:spcPts val="0"/>
              </a:spcAft>
              <a:buNone/>
            </a:pPr>
            <a:r>
              <a:rPr lang="en-IN" sz="1800" b="0" i="0" u="none" strike="noStrike" cap="none" dirty="0">
                <a:solidFill>
                  <a:schemeClr val="dk1"/>
                </a:solidFill>
                <a:latin typeface="Century Gothic"/>
                <a:ea typeface="Century Gothic"/>
                <a:cs typeface="Century Gothic"/>
                <a:sym typeface="Century Gothic"/>
              </a:rPr>
              <a:t>S</a:t>
            </a:r>
            <a:r>
              <a:rPr lang="en-IN" sz="1800" dirty="0">
                <a:solidFill>
                  <a:schemeClr val="dk1"/>
                </a:solidFill>
                <a:latin typeface="Century Gothic"/>
                <a:ea typeface="Century Gothic"/>
                <a:cs typeface="Century Gothic"/>
                <a:sym typeface="Century Gothic"/>
              </a:rPr>
              <a:t>ubmitted</a:t>
            </a:r>
            <a:r>
              <a:rPr lang="en-IN" sz="1800" b="0" i="0" u="none" strike="noStrike" cap="none" dirty="0">
                <a:solidFill>
                  <a:schemeClr val="dk1"/>
                </a:solidFill>
                <a:latin typeface="Century Gothic"/>
                <a:ea typeface="Century Gothic"/>
                <a:cs typeface="Century Gothic"/>
                <a:sym typeface="Century Gothic"/>
              </a:rPr>
              <a:t>  by:</a:t>
            </a:r>
            <a:endParaRPr sz="1800" dirty="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r>
              <a:rPr lang="en-IN" sz="1800" b="0" i="0" u="none" strike="noStrike" cap="none" dirty="0">
                <a:solidFill>
                  <a:schemeClr val="dk1"/>
                </a:solidFill>
                <a:latin typeface="Century Gothic"/>
                <a:ea typeface="Century Gothic"/>
                <a:cs typeface="Century Gothic"/>
                <a:sym typeface="Century Gothic"/>
              </a:rPr>
              <a:t>D.V.ANAND SAI        121710303011</a:t>
            </a:r>
            <a:endParaRPr dirty="0"/>
          </a:p>
          <a:p>
            <a:pPr marL="0" marR="0" lvl="0" indent="0" algn="l" rtl="0">
              <a:spcBef>
                <a:spcPts val="0"/>
              </a:spcBef>
              <a:spcAft>
                <a:spcPts val="0"/>
              </a:spcAft>
              <a:buNone/>
            </a:pPr>
            <a:r>
              <a:rPr lang="en-IN" sz="1800" dirty="0">
                <a:solidFill>
                  <a:schemeClr val="dk1"/>
                </a:solidFill>
                <a:latin typeface="Century Gothic"/>
                <a:ea typeface="Century Gothic"/>
                <a:cs typeface="Century Gothic"/>
                <a:sym typeface="Century Gothic"/>
              </a:rPr>
              <a:t>K.ROHITH                   121710303025</a:t>
            </a:r>
            <a:endParaRPr dirty="0"/>
          </a:p>
          <a:p>
            <a:pPr marL="0" marR="0" lvl="0" indent="0" algn="l" rtl="0">
              <a:spcBef>
                <a:spcPts val="0"/>
              </a:spcBef>
              <a:spcAft>
                <a:spcPts val="0"/>
              </a:spcAft>
              <a:buNone/>
            </a:pPr>
            <a:r>
              <a:rPr lang="en-IN" sz="1800" dirty="0">
                <a:solidFill>
                  <a:schemeClr val="dk1"/>
                </a:solidFill>
                <a:latin typeface="Century Gothic"/>
                <a:ea typeface="Century Gothic"/>
                <a:cs typeface="Century Gothic"/>
                <a:sym typeface="Century Gothic"/>
              </a:rPr>
              <a:t>P.CHARITH REDDY    121710303042</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gb8a966f447_0_0"/>
          <p:cNvSpPr txBox="1">
            <a:spLocks noGrp="1"/>
          </p:cNvSpPr>
          <p:nvPr>
            <p:ph type="body" idx="1"/>
          </p:nvPr>
        </p:nvSpPr>
        <p:spPr>
          <a:xfrm>
            <a:off x="1103300" y="224525"/>
            <a:ext cx="8946600" cy="6470100"/>
          </a:xfrm>
          <a:prstGeom prst="rect">
            <a:avLst/>
          </a:prstGeom>
        </p:spPr>
        <p:txBody>
          <a:bodyPr spcFirstLastPara="1" wrap="square" lIns="91425" tIns="45700" rIns="91425" bIns="45700" anchor="t" anchorCtr="0">
            <a:noAutofit/>
          </a:bodyPr>
          <a:lstStyle/>
          <a:p>
            <a:pPr marL="457200" lvl="0" indent="-342900" algn="l" rtl="0">
              <a:lnSpc>
                <a:spcPct val="133333"/>
              </a:lnSpc>
              <a:spcBef>
                <a:spcPts val="1260"/>
              </a:spcBef>
              <a:spcAft>
                <a:spcPts val="0"/>
              </a:spcAft>
              <a:buSzPts val="1800"/>
              <a:buFont typeface="+mj-lt"/>
              <a:buAutoNum type="arabicPeriod" startAt="3"/>
            </a:pPr>
            <a:r>
              <a:rPr lang="en-IN" sz="1800" dirty="0">
                <a:latin typeface="Times New Roman"/>
                <a:ea typeface="Times New Roman"/>
                <a:cs typeface="Times New Roman"/>
                <a:sym typeface="Times New Roman"/>
              </a:rPr>
              <a:t>An inventor at IBM developed a cognitive assistant that works like a personalized search engine by learning all about you and then remind you anything you can’t remember the moment you need it to.</a:t>
            </a:r>
            <a:endParaRPr dirty="0"/>
          </a:p>
          <a:p>
            <a:pPr marL="457200" lvl="0" indent="-342900" algn="l" rtl="0">
              <a:lnSpc>
                <a:spcPct val="133333"/>
              </a:lnSpc>
              <a:spcBef>
                <a:spcPts val="0"/>
              </a:spcBef>
              <a:spcAft>
                <a:spcPts val="0"/>
              </a:spcAft>
              <a:buSzPts val="1800"/>
              <a:buFont typeface="Times New Roman"/>
              <a:buAutoNum type="arabicPeriod" startAt="3"/>
            </a:pPr>
            <a:r>
              <a:rPr lang="en-IN" sz="1800" dirty="0">
                <a:latin typeface="Times New Roman"/>
                <a:ea typeface="Times New Roman"/>
                <a:cs typeface="Times New Roman"/>
                <a:sym typeface="Times New Roman"/>
              </a:rPr>
              <a:t>Companies like Yahoo and Google filter and classify your emails with NLP by </a:t>
            </a:r>
            <a:r>
              <a:rPr lang="en-IN" sz="1800" dirty="0" err="1">
                <a:latin typeface="Times New Roman"/>
                <a:ea typeface="Times New Roman"/>
                <a:cs typeface="Times New Roman"/>
                <a:sym typeface="Times New Roman"/>
              </a:rPr>
              <a:t>analyzing</a:t>
            </a:r>
            <a:r>
              <a:rPr lang="en-IN" sz="1800" dirty="0">
                <a:latin typeface="Times New Roman"/>
                <a:ea typeface="Times New Roman"/>
                <a:cs typeface="Times New Roman"/>
                <a:sym typeface="Times New Roman"/>
              </a:rPr>
              <a:t> text in emails that flow through their servers and stopping spam before they even enter your inbox.</a:t>
            </a:r>
            <a:endParaRPr dirty="0"/>
          </a:p>
          <a:p>
            <a:pPr marL="457200" lvl="0" indent="-342900" algn="l" rtl="0">
              <a:lnSpc>
                <a:spcPct val="133333"/>
              </a:lnSpc>
              <a:spcBef>
                <a:spcPts val="0"/>
              </a:spcBef>
              <a:spcAft>
                <a:spcPts val="0"/>
              </a:spcAft>
              <a:buSzPts val="1800"/>
              <a:buFont typeface="Times New Roman"/>
              <a:buAutoNum type="arabicPeriod" startAt="3"/>
            </a:pPr>
            <a:r>
              <a:rPr lang="en-IN" sz="1800" dirty="0">
                <a:latin typeface="Times New Roman"/>
                <a:ea typeface="Times New Roman"/>
                <a:cs typeface="Times New Roman"/>
                <a:sym typeface="Times New Roman"/>
              </a:rPr>
              <a:t>To help to identify fake news, the NLP</a:t>
            </a:r>
            <a:endParaRPr sz="1800" dirty="0">
              <a:latin typeface="Times New Roman"/>
              <a:ea typeface="Times New Roman"/>
              <a:cs typeface="Times New Roman"/>
              <a:sym typeface="Times New Roman"/>
            </a:endParaRPr>
          </a:p>
          <a:p>
            <a:pPr marL="457200" lvl="0" indent="0" algn="l" rtl="0">
              <a:lnSpc>
                <a:spcPct val="133333"/>
              </a:lnSpc>
              <a:spcBef>
                <a:spcPts val="1260"/>
              </a:spcBef>
              <a:spcAft>
                <a:spcPts val="0"/>
              </a:spcAft>
              <a:buNone/>
            </a:pPr>
            <a:r>
              <a:rPr lang="en-IN" sz="1800" dirty="0">
                <a:latin typeface="Times New Roman"/>
                <a:ea typeface="Times New Roman"/>
                <a:cs typeface="Times New Roman"/>
                <a:sym typeface="Times New Roman"/>
              </a:rPr>
              <a:t>Group at MIT developed a new system </a:t>
            </a:r>
            <a:endParaRPr sz="1800" dirty="0">
              <a:latin typeface="Times New Roman"/>
              <a:ea typeface="Times New Roman"/>
              <a:cs typeface="Times New Roman"/>
              <a:sym typeface="Times New Roman"/>
            </a:endParaRPr>
          </a:p>
          <a:p>
            <a:pPr marL="457200" lvl="0" indent="0" algn="l" rtl="0">
              <a:lnSpc>
                <a:spcPct val="133333"/>
              </a:lnSpc>
              <a:spcBef>
                <a:spcPts val="1260"/>
              </a:spcBef>
              <a:spcAft>
                <a:spcPts val="0"/>
              </a:spcAft>
              <a:buNone/>
            </a:pPr>
            <a:r>
              <a:rPr lang="en-IN" sz="1800" dirty="0">
                <a:latin typeface="Times New Roman"/>
                <a:ea typeface="Times New Roman"/>
                <a:cs typeface="Times New Roman"/>
                <a:sym typeface="Times New Roman"/>
              </a:rPr>
              <a:t>to determine if a source is accurate or </a:t>
            </a:r>
            <a:endParaRPr sz="1800" dirty="0">
              <a:latin typeface="Times New Roman"/>
              <a:ea typeface="Times New Roman"/>
              <a:cs typeface="Times New Roman"/>
              <a:sym typeface="Times New Roman"/>
            </a:endParaRPr>
          </a:p>
          <a:p>
            <a:pPr marL="457200" lvl="0" indent="0" algn="l" rtl="0">
              <a:lnSpc>
                <a:spcPct val="133333"/>
              </a:lnSpc>
              <a:spcBef>
                <a:spcPts val="1260"/>
              </a:spcBef>
              <a:spcAft>
                <a:spcPts val="0"/>
              </a:spcAft>
              <a:buNone/>
            </a:pPr>
            <a:r>
              <a:rPr lang="en-IN" sz="1800" dirty="0">
                <a:latin typeface="Times New Roman"/>
                <a:ea typeface="Times New Roman"/>
                <a:cs typeface="Times New Roman"/>
                <a:sym typeface="Times New Roman"/>
              </a:rPr>
              <a:t>politically biased, detecting if a news </a:t>
            </a:r>
            <a:endParaRPr sz="1800" dirty="0">
              <a:latin typeface="Times New Roman"/>
              <a:ea typeface="Times New Roman"/>
              <a:cs typeface="Times New Roman"/>
              <a:sym typeface="Times New Roman"/>
            </a:endParaRPr>
          </a:p>
          <a:p>
            <a:pPr marL="457200" lvl="0" indent="0" algn="l" rtl="0">
              <a:lnSpc>
                <a:spcPct val="133333"/>
              </a:lnSpc>
              <a:spcBef>
                <a:spcPts val="1260"/>
              </a:spcBef>
              <a:spcAft>
                <a:spcPts val="0"/>
              </a:spcAft>
              <a:buNone/>
            </a:pPr>
            <a:r>
              <a:rPr lang="en-IN" sz="1800" dirty="0">
                <a:latin typeface="Times New Roman"/>
                <a:ea typeface="Times New Roman"/>
                <a:cs typeface="Times New Roman"/>
                <a:sym typeface="Times New Roman"/>
              </a:rPr>
              <a:t>source can be trusted or not.</a:t>
            </a:r>
            <a:endParaRPr dirty="0"/>
          </a:p>
          <a:p>
            <a:pPr marL="457200" lvl="0" indent="-342900" algn="l" rtl="0">
              <a:lnSpc>
                <a:spcPct val="133333"/>
              </a:lnSpc>
              <a:spcBef>
                <a:spcPts val="1260"/>
              </a:spcBef>
              <a:spcAft>
                <a:spcPts val="0"/>
              </a:spcAft>
              <a:buSzPts val="1800"/>
              <a:buFont typeface="+mj-lt"/>
              <a:buAutoNum type="arabicPeriod" startAt="6"/>
            </a:pPr>
            <a:r>
              <a:rPr lang="en-IN" sz="1800" dirty="0">
                <a:latin typeface="Times New Roman"/>
                <a:ea typeface="Times New Roman"/>
                <a:cs typeface="Times New Roman"/>
                <a:sym typeface="Times New Roman"/>
              </a:rPr>
              <a:t>Amazon’s Alexa and Apple’s Siri are </a:t>
            </a:r>
            <a:endParaRPr sz="1800" dirty="0">
              <a:latin typeface="Times New Roman"/>
              <a:ea typeface="Times New Roman"/>
              <a:cs typeface="Times New Roman"/>
              <a:sym typeface="Times New Roman"/>
            </a:endParaRPr>
          </a:p>
          <a:p>
            <a:pPr marL="457200" lvl="0" indent="0" algn="l" rtl="0">
              <a:lnSpc>
                <a:spcPct val="133333"/>
              </a:lnSpc>
              <a:spcBef>
                <a:spcPts val="1260"/>
              </a:spcBef>
              <a:spcAft>
                <a:spcPts val="0"/>
              </a:spcAft>
              <a:buNone/>
            </a:pPr>
            <a:r>
              <a:rPr lang="en-IN" sz="1800" dirty="0">
                <a:latin typeface="Times New Roman"/>
                <a:ea typeface="Times New Roman"/>
                <a:cs typeface="Times New Roman"/>
                <a:sym typeface="Times New Roman"/>
              </a:rPr>
              <a:t>examples of intelligent voice  interfaces</a:t>
            </a:r>
            <a:endParaRPr sz="1800" dirty="0">
              <a:latin typeface="Times New Roman"/>
              <a:ea typeface="Times New Roman"/>
              <a:cs typeface="Times New Roman"/>
              <a:sym typeface="Times New Roman"/>
            </a:endParaRPr>
          </a:p>
          <a:p>
            <a:pPr marL="457200" lvl="0" indent="0" algn="l" rtl="0">
              <a:lnSpc>
                <a:spcPct val="133333"/>
              </a:lnSpc>
              <a:spcBef>
                <a:spcPts val="1260"/>
              </a:spcBef>
              <a:spcAft>
                <a:spcPts val="0"/>
              </a:spcAft>
              <a:buNone/>
            </a:pPr>
            <a:r>
              <a:rPr lang="en-IN" sz="1800" dirty="0">
                <a:latin typeface="Times New Roman"/>
                <a:ea typeface="Times New Roman"/>
                <a:cs typeface="Times New Roman"/>
                <a:sym typeface="Times New Roman"/>
              </a:rPr>
              <a:t>that use NLP. </a:t>
            </a:r>
            <a:endParaRPr dirty="0"/>
          </a:p>
          <a:p>
            <a:pPr marL="0" lvl="0" indent="0" algn="l" rtl="0">
              <a:spcBef>
                <a:spcPts val="1000"/>
              </a:spcBef>
              <a:spcAft>
                <a:spcPts val="0"/>
              </a:spcAft>
              <a:buNone/>
            </a:pPr>
            <a:endParaRPr dirty="0"/>
          </a:p>
        </p:txBody>
      </p:sp>
      <p:pic>
        <p:nvPicPr>
          <p:cNvPr id="210" name="Google Shape;210;gb8a966f447_0_0"/>
          <p:cNvPicPr preferRelativeResize="0"/>
          <p:nvPr/>
        </p:nvPicPr>
        <p:blipFill>
          <a:blip r:embed="rId3">
            <a:alphaModFix/>
          </a:blip>
          <a:stretch>
            <a:fillRect/>
          </a:stretch>
        </p:blipFill>
        <p:spPr>
          <a:xfrm>
            <a:off x="5632000" y="2347225"/>
            <a:ext cx="5867400" cy="4347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8"/>
          <p:cNvSpPr txBox="1">
            <a:spLocks noGrp="1"/>
          </p:cNvSpPr>
          <p:nvPr>
            <p:ph type="title"/>
          </p:nvPr>
        </p:nvSpPr>
        <p:spPr>
          <a:xfrm>
            <a:off x="838200" y="365125"/>
            <a:ext cx="10515600" cy="84821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IN"/>
              <a:t>Literature survey</a:t>
            </a:r>
            <a:endParaRPr/>
          </a:p>
        </p:txBody>
      </p:sp>
      <p:sp>
        <p:nvSpPr>
          <p:cNvPr id="216" name="Google Shape;216;p8"/>
          <p:cNvSpPr txBox="1">
            <a:spLocks noGrp="1"/>
          </p:cNvSpPr>
          <p:nvPr>
            <p:ph type="body" idx="1"/>
          </p:nvPr>
        </p:nvSpPr>
        <p:spPr>
          <a:xfrm>
            <a:off x="389800" y="1213350"/>
            <a:ext cx="11412300" cy="5644800"/>
          </a:xfrm>
          <a:prstGeom prst="rect">
            <a:avLst/>
          </a:prstGeom>
          <a:noFill/>
          <a:ln>
            <a:noFill/>
          </a:ln>
        </p:spPr>
        <p:txBody>
          <a:bodyPr spcFirstLastPara="1" wrap="square" lIns="91425" tIns="45700" rIns="91425" bIns="45700" anchor="t" anchorCtr="0">
            <a:noAutofit/>
          </a:bodyPr>
          <a:lstStyle/>
          <a:p>
            <a:pPr marL="457200" marR="0" lvl="0" indent="0" algn="just" rtl="0">
              <a:lnSpc>
                <a:spcPct val="150000"/>
              </a:lnSpc>
              <a:spcBef>
                <a:spcPts val="0"/>
              </a:spcBef>
              <a:spcAft>
                <a:spcPts val="0"/>
              </a:spcAft>
              <a:buNone/>
            </a:pPr>
            <a:endParaRPr sz="1800" b="1" dirty="0">
              <a:latin typeface="Times New Roman"/>
              <a:ea typeface="Times New Roman"/>
              <a:cs typeface="Times New Roman"/>
              <a:sym typeface="Times New Roman"/>
            </a:endParaRPr>
          </a:p>
          <a:p>
            <a:pPr marL="457200" marR="0" lvl="0" indent="-342900" algn="just" rtl="0">
              <a:lnSpc>
                <a:spcPct val="150000"/>
              </a:lnSpc>
              <a:spcBef>
                <a:spcPts val="0"/>
              </a:spcBef>
              <a:spcAft>
                <a:spcPts val="0"/>
              </a:spcAft>
              <a:buSzPts val="1800"/>
              <a:buFont typeface="Times New Roman"/>
              <a:buAutoNum type="arabicPeriod"/>
            </a:pPr>
            <a:r>
              <a:rPr lang="en-IN" sz="1800" b="1" dirty="0">
                <a:latin typeface="Times New Roman"/>
                <a:ea typeface="Times New Roman"/>
                <a:cs typeface="Times New Roman"/>
                <a:sym typeface="Times New Roman"/>
              </a:rPr>
              <a:t>“Language Identification Using Deep Convolutional Recurrent Neural Networks”</a:t>
            </a:r>
            <a:r>
              <a:rPr lang="en-IN" sz="1800" dirty="0">
                <a:latin typeface="Times New Roman"/>
                <a:ea typeface="Times New Roman"/>
                <a:cs typeface="Times New Roman"/>
                <a:sym typeface="Times New Roman"/>
              </a:rPr>
              <a:t> which is published by Christian </a:t>
            </a:r>
            <a:r>
              <a:rPr lang="en-IN" sz="1800" dirty="0" err="1">
                <a:latin typeface="Times New Roman"/>
                <a:ea typeface="Times New Roman"/>
                <a:cs typeface="Times New Roman"/>
                <a:sym typeface="Times New Roman"/>
              </a:rPr>
              <a:t>Bartz</a:t>
            </a:r>
            <a:r>
              <a:rPr lang="en-IN" sz="1800" dirty="0">
                <a:latin typeface="Times New Roman"/>
                <a:ea typeface="Times New Roman"/>
                <a:cs typeface="Times New Roman"/>
                <a:sym typeface="Times New Roman"/>
              </a:rPr>
              <a:t>, Tom Herold, </a:t>
            </a:r>
            <a:r>
              <a:rPr lang="en-IN" sz="1800" dirty="0" err="1">
                <a:latin typeface="Times New Roman"/>
                <a:ea typeface="Times New Roman"/>
                <a:cs typeface="Times New Roman"/>
                <a:sym typeface="Times New Roman"/>
              </a:rPr>
              <a:t>Haojin</a:t>
            </a:r>
            <a:r>
              <a:rPr lang="en-IN" sz="1800" dirty="0">
                <a:latin typeface="Times New Roman"/>
                <a:ea typeface="Times New Roman"/>
                <a:cs typeface="Times New Roman"/>
                <a:sym typeface="Times New Roman"/>
              </a:rPr>
              <a:t> Yang and Christoph </a:t>
            </a:r>
            <a:r>
              <a:rPr lang="en-IN" sz="1800" dirty="0" err="1">
                <a:latin typeface="Times New Roman"/>
                <a:ea typeface="Times New Roman"/>
                <a:cs typeface="Times New Roman"/>
                <a:sym typeface="Times New Roman"/>
              </a:rPr>
              <a:t>Meinel</a:t>
            </a:r>
            <a:r>
              <a:rPr lang="en-IN" sz="1800" dirty="0">
                <a:latin typeface="Times New Roman"/>
                <a:ea typeface="Times New Roman"/>
                <a:cs typeface="Times New Roman"/>
                <a:sym typeface="Times New Roman"/>
              </a:rPr>
              <a:t> from the </a:t>
            </a:r>
            <a:r>
              <a:rPr lang="en-IN" sz="1800" dirty="0" err="1">
                <a:latin typeface="Times New Roman"/>
                <a:ea typeface="Times New Roman"/>
                <a:cs typeface="Times New Roman"/>
                <a:sym typeface="Times New Roman"/>
              </a:rPr>
              <a:t>Hasso</a:t>
            </a:r>
            <a:r>
              <a:rPr lang="en-IN" sz="1800" dirty="0">
                <a:latin typeface="Times New Roman"/>
                <a:ea typeface="Times New Roman"/>
                <a:cs typeface="Times New Roman"/>
                <a:sym typeface="Times New Roman"/>
              </a:rPr>
              <a:t> Plattner Institute, University of Potsdam. We/ implemented this RNN model in our project using the concept of identity vectors or the </a:t>
            </a:r>
            <a:r>
              <a:rPr lang="en-IN" sz="1800" dirty="0" err="1">
                <a:latin typeface="Times New Roman"/>
                <a:ea typeface="Times New Roman"/>
                <a:cs typeface="Times New Roman"/>
                <a:sym typeface="Times New Roman"/>
              </a:rPr>
              <a:t>i</a:t>
            </a:r>
            <a:r>
              <a:rPr lang="en-IN" sz="1800" dirty="0">
                <a:latin typeface="Times New Roman"/>
                <a:ea typeface="Times New Roman"/>
                <a:cs typeface="Times New Roman"/>
                <a:sym typeface="Times New Roman"/>
              </a:rPr>
              <a:t> - vectors concept taken from </a:t>
            </a:r>
            <a:r>
              <a:rPr lang="en-IN" sz="1800" b="1" dirty="0">
                <a:latin typeface="Times New Roman"/>
                <a:ea typeface="Times New Roman"/>
                <a:cs typeface="Times New Roman"/>
                <a:sym typeface="Times New Roman"/>
              </a:rPr>
              <a:t>“Automatic Language Identification Using Deep Neural Networks” </a:t>
            </a:r>
            <a:r>
              <a:rPr lang="en-IN" sz="1800" dirty="0">
                <a:latin typeface="Times New Roman"/>
                <a:ea typeface="Times New Roman"/>
                <a:cs typeface="Times New Roman"/>
                <a:sym typeface="Times New Roman"/>
              </a:rPr>
              <a:t>an IEEE research paper. </a:t>
            </a:r>
            <a:endParaRPr sz="1800" dirty="0">
              <a:latin typeface="Times New Roman"/>
              <a:ea typeface="Times New Roman"/>
              <a:cs typeface="Times New Roman"/>
              <a:sym typeface="Times New Roman"/>
            </a:endParaRPr>
          </a:p>
          <a:p>
            <a:pPr marL="457200" marR="0" lvl="0" indent="-342900" algn="just" rtl="0">
              <a:lnSpc>
                <a:spcPct val="150000"/>
              </a:lnSpc>
              <a:spcBef>
                <a:spcPts val="0"/>
              </a:spcBef>
              <a:spcAft>
                <a:spcPts val="0"/>
              </a:spcAft>
              <a:buSzPts val="1800"/>
              <a:buFont typeface="Times New Roman"/>
              <a:buAutoNum type="arabicPeriod"/>
            </a:pPr>
            <a:r>
              <a:rPr lang="en-IN" sz="1800" dirty="0">
                <a:latin typeface="Times New Roman"/>
                <a:ea typeface="Times New Roman"/>
                <a:cs typeface="Times New Roman"/>
                <a:sym typeface="Times New Roman"/>
              </a:rPr>
              <a:t>We have considered the usage of RNN because RNN model in LSTM approach has given very accurate results when compared to that of the other approaches such as the Multinomial Naive Bayes and Logistic Regression as stated by Priyank Mathur, </a:t>
            </a:r>
            <a:r>
              <a:rPr lang="en-IN" sz="1800" dirty="0" err="1">
                <a:latin typeface="Times New Roman"/>
                <a:ea typeface="Times New Roman"/>
                <a:cs typeface="Times New Roman"/>
                <a:sym typeface="Times New Roman"/>
              </a:rPr>
              <a:t>Arkajyoti</a:t>
            </a:r>
            <a:r>
              <a:rPr lang="en-IN" sz="1800" dirty="0">
                <a:latin typeface="Times New Roman"/>
                <a:ea typeface="Times New Roman"/>
                <a:cs typeface="Times New Roman"/>
                <a:sym typeface="Times New Roman"/>
              </a:rPr>
              <a:t> </a:t>
            </a:r>
            <a:r>
              <a:rPr lang="en-IN" sz="1800" dirty="0" err="1">
                <a:latin typeface="Times New Roman"/>
                <a:ea typeface="Times New Roman"/>
                <a:cs typeface="Times New Roman"/>
                <a:sym typeface="Times New Roman"/>
              </a:rPr>
              <a:t>Misra</a:t>
            </a:r>
            <a:r>
              <a:rPr lang="en-IN" sz="1800" dirty="0">
                <a:latin typeface="Times New Roman"/>
                <a:ea typeface="Times New Roman"/>
                <a:cs typeface="Times New Roman"/>
                <a:sym typeface="Times New Roman"/>
              </a:rPr>
              <a:t> and </a:t>
            </a:r>
            <a:r>
              <a:rPr lang="en-IN" sz="1800" dirty="0" err="1">
                <a:latin typeface="Times New Roman"/>
                <a:ea typeface="Times New Roman"/>
                <a:cs typeface="Times New Roman"/>
                <a:sym typeface="Times New Roman"/>
              </a:rPr>
              <a:t>Emrah</a:t>
            </a:r>
            <a:r>
              <a:rPr lang="en-IN" sz="1800" dirty="0">
                <a:latin typeface="Times New Roman"/>
                <a:ea typeface="Times New Roman"/>
                <a:cs typeface="Times New Roman"/>
                <a:sym typeface="Times New Roman"/>
              </a:rPr>
              <a:t> </a:t>
            </a:r>
            <a:r>
              <a:rPr lang="en-IN" sz="1800" dirty="0" err="1">
                <a:latin typeface="Times New Roman"/>
                <a:ea typeface="Times New Roman"/>
                <a:cs typeface="Times New Roman"/>
                <a:sym typeface="Times New Roman"/>
              </a:rPr>
              <a:t>Budur</a:t>
            </a:r>
            <a:r>
              <a:rPr lang="en-IN" sz="1800" dirty="0">
                <a:latin typeface="Times New Roman"/>
                <a:ea typeface="Times New Roman"/>
                <a:cs typeface="Times New Roman"/>
                <a:sym typeface="Times New Roman"/>
              </a:rPr>
              <a:t> in their paper titled</a:t>
            </a:r>
            <a:r>
              <a:rPr lang="en-IN" sz="1800" b="1" dirty="0">
                <a:latin typeface="Times New Roman"/>
                <a:ea typeface="Times New Roman"/>
                <a:cs typeface="Times New Roman"/>
                <a:sym typeface="Times New Roman"/>
              </a:rPr>
              <a:t> “Language Identification from Text Documents”</a:t>
            </a:r>
            <a:r>
              <a:rPr lang="en-IN" sz="1800" dirty="0">
                <a:latin typeface="Times New Roman"/>
                <a:ea typeface="Times New Roman"/>
                <a:cs typeface="Times New Roman"/>
                <a:sym typeface="Times New Roman"/>
              </a:rPr>
              <a:t>.</a:t>
            </a:r>
            <a:endParaRPr sz="1800" dirty="0">
              <a:latin typeface="Times New Roman"/>
              <a:ea typeface="Times New Roman"/>
              <a:cs typeface="Times New Roman"/>
              <a:sym typeface="Times New Roman"/>
            </a:endParaRPr>
          </a:p>
          <a:p>
            <a:pPr marL="0" lvl="0" indent="0" algn="l" rtl="0">
              <a:spcBef>
                <a:spcPts val="1000"/>
              </a:spcBef>
              <a:spcAft>
                <a:spcPts val="0"/>
              </a:spcAft>
              <a:buSzPts val="1440"/>
              <a:buNone/>
            </a:pPr>
            <a:endParaRPr sz="1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9"/>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lt2"/>
              </a:buClr>
              <a:buSzPts val="3780"/>
              <a:buFont typeface="Century Gothic"/>
              <a:buNone/>
            </a:pPr>
            <a:r>
              <a:rPr lang="en-IN" sz="3780"/>
              <a:t>Problem identification and objectives</a:t>
            </a:r>
            <a:br>
              <a:rPr lang="en-IN" sz="3780"/>
            </a:br>
            <a:endParaRPr sz="3780"/>
          </a:p>
        </p:txBody>
      </p:sp>
      <p:sp>
        <p:nvSpPr>
          <p:cNvPr id="222" name="Google Shape;222;p9"/>
          <p:cNvSpPr txBox="1">
            <a:spLocks noGrp="1"/>
          </p:cNvSpPr>
          <p:nvPr>
            <p:ph type="body" idx="1"/>
          </p:nvPr>
        </p:nvSpPr>
        <p:spPr>
          <a:xfrm>
            <a:off x="395650" y="1853249"/>
            <a:ext cx="10958100" cy="4468500"/>
          </a:xfrm>
          <a:prstGeom prst="rect">
            <a:avLst/>
          </a:prstGeom>
          <a:noFill/>
          <a:ln>
            <a:noFill/>
          </a:ln>
        </p:spPr>
        <p:txBody>
          <a:bodyPr spcFirstLastPara="1" wrap="square" lIns="91425" tIns="45700" rIns="91425" bIns="45700" anchor="t" anchorCtr="0">
            <a:normAutofit/>
          </a:bodyPr>
          <a:lstStyle/>
          <a:p>
            <a:pPr marL="0" marR="0" lvl="0" indent="0" algn="l" rtl="0">
              <a:lnSpc>
                <a:spcPct val="140000"/>
              </a:lnSpc>
              <a:spcBef>
                <a:spcPts val="0"/>
              </a:spcBef>
              <a:spcAft>
                <a:spcPts val="0"/>
              </a:spcAft>
              <a:buSzPts val="1554"/>
              <a:buNone/>
            </a:pPr>
            <a:endParaRPr sz="1942" u="sng" dirty="0"/>
          </a:p>
          <a:p>
            <a:pPr marL="0" marR="0" lvl="0" indent="0" algn="l" rtl="0">
              <a:lnSpc>
                <a:spcPct val="140000"/>
              </a:lnSpc>
              <a:spcBef>
                <a:spcPts val="0"/>
              </a:spcBef>
              <a:spcAft>
                <a:spcPts val="0"/>
              </a:spcAft>
              <a:buSzPts val="1554"/>
              <a:buNone/>
            </a:pPr>
            <a:r>
              <a:rPr lang="en-IN" u="sng" dirty="0"/>
              <a:t>Language Identification and Translation Problem:</a:t>
            </a:r>
            <a:endParaRPr u="sng" dirty="0"/>
          </a:p>
          <a:p>
            <a:pPr marL="457200" marR="0" lvl="0" indent="-342900" algn="just" rtl="0">
              <a:lnSpc>
                <a:spcPct val="140000"/>
              </a:lnSpc>
              <a:spcBef>
                <a:spcPts val="0"/>
              </a:spcBef>
              <a:spcAft>
                <a:spcPts val="0"/>
              </a:spcAft>
              <a:buSzPts val="1800"/>
              <a:buFont typeface="Times New Roman"/>
              <a:buAutoNum type="arabicPeriod"/>
            </a:pPr>
            <a:r>
              <a:rPr lang="en-IN" sz="1800" dirty="0">
                <a:latin typeface="Times New Roman"/>
                <a:ea typeface="Times New Roman"/>
                <a:cs typeface="Times New Roman"/>
                <a:sym typeface="Times New Roman"/>
              </a:rPr>
              <a:t>The language identification (LID) is a technique of determining the given language input in various formats like text, speech, video and so on. </a:t>
            </a:r>
            <a:endParaRPr sz="1800" dirty="0">
              <a:latin typeface="Times New Roman"/>
              <a:ea typeface="Times New Roman"/>
              <a:cs typeface="Times New Roman"/>
              <a:sym typeface="Times New Roman"/>
            </a:endParaRPr>
          </a:p>
          <a:p>
            <a:pPr marL="457200" marR="0" lvl="0" indent="-342900" algn="just" rtl="0">
              <a:lnSpc>
                <a:spcPct val="140000"/>
              </a:lnSpc>
              <a:spcBef>
                <a:spcPts val="0"/>
              </a:spcBef>
              <a:spcAft>
                <a:spcPts val="0"/>
              </a:spcAft>
              <a:buSzPts val="1800"/>
              <a:buFont typeface="Times New Roman"/>
              <a:buAutoNum type="arabicPeriod"/>
            </a:pPr>
            <a:r>
              <a:rPr lang="en-IN" sz="1800" dirty="0">
                <a:latin typeface="Times New Roman"/>
                <a:ea typeface="Times New Roman"/>
                <a:cs typeface="Times New Roman"/>
                <a:sym typeface="Times New Roman"/>
              </a:rPr>
              <a:t>The problem corresponds to the automatic language detection during translation of the languages where the user has to specify the language in which the input will be given. </a:t>
            </a:r>
            <a:endParaRPr sz="1800" dirty="0">
              <a:latin typeface="Times New Roman"/>
              <a:ea typeface="Times New Roman"/>
              <a:cs typeface="Times New Roman"/>
              <a:sym typeface="Times New Roman"/>
            </a:endParaRPr>
          </a:p>
          <a:p>
            <a:pPr marL="457200" marR="0" lvl="0" indent="-342900" algn="just" rtl="0">
              <a:lnSpc>
                <a:spcPct val="140000"/>
              </a:lnSpc>
              <a:spcBef>
                <a:spcPts val="0"/>
              </a:spcBef>
              <a:spcAft>
                <a:spcPts val="0"/>
              </a:spcAft>
              <a:buSzPts val="1800"/>
              <a:buFont typeface="Times New Roman"/>
              <a:buAutoNum type="arabicPeriod"/>
            </a:pPr>
            <a:r>
              <a:rPr lang="en-IN" sz="1800" dirty="0">
                <a:latin typeface="Times New Roman"/>
                <a:ea typeface="Times New Roman"/>
                <a:cs typeface="Times New Roman"/>
                <a:sym typeface="Times New Roman"/>
              </a:rPr>
              <a:t>Instead of that we propose a combination of this language identification and translation models where the given input would be first monitored for the identification of the language and then it would be translated. </a:t>
            </a:r>
            <a:endParaRPr sz="1800" dirty="0">
              <a:latin typeface="Times New Roman"/>
              <a:ea typeface="Times New Roman"/>
              <a:cs typeface="Times New Roman"/>
              <a:sym typeface="Times New Roman"/>
            </a:endParaRPr>
          </a:p>
          <a:p>
            <a:pPr marL="0" marR="0" lvl="0" indent="0" algn="just" rtl="0">
              <a:lnSpc>
                <a:spcPct val="140000"/>
              </a:lnSpc>
              <a:spcBef>
                <a:spcPts val="0"/>
              </a:spcBef>
              <a:spcAft>
                <a:spcPts val="0"/>
              </a:spcAft>
              <a:buSzPts val="1332"/>
              <a:buNone/>
            </a:pPr>
            <a:endParaRPr sz="1665" dirty="0">
              <a:latin typeface="Times New Roman"/>
              <a:ea typeface="Times New Roman"/>
              <a:cs typeface="Times New Roman"/>
              <a:sym typeface="Times New Roman"/>
            </a:endParaRPr>
          </a:p>
          <a:p>
            <a:pPr marL="0" lvl="0" indent="0" algn="l" rtl="0">
              <a:lnSpc>
                <a:spcPct val="90000"/>
              </a:lnSpc>
              <a:spcBef>
                <a:spcPts val="1000"/>
              </a:spcBef>
              <a:spcAft>
                <a:spcPts val="0"/>
              </a:spcAft>
              <a:buSzPts val="1480"/>
              <a:buNone/>
            </a:pPr>
            <a:endParaRPr sz="18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gd3d2aeffed_0_0"/>
          <p:cNvSpPr txBox="1">
            <a:spLocks noGrp="1"/>
          </p:cNvSpPr>
          <p:nvPr>
            <p:ph type="body" idx="1"/>
          </p:nvPr>
        </p:nvSpPr>
        <p:spPr>
          <a:xfrm>
            <a:off x="645300" y="1081775"/>
            <a:ext cx="9404700" cy="5168700"/>
          </a:xfrm>
          <a:prstGeom prst="rect">
            <a:avLst/>
          </a:prstGeom>
        </p:spPr>
        <p:txBody>
          <a:bodyPr spcFirstLastPara="1" wrap="square" lIns="91425" tIns="45700" rIns="91425" bIns="45700" anchor="t" anchorCtr="0">
            <a:noAutofit/>
          </a:bodyPr>
          <a:lstStyle/>
          <a:p>
            <a:pPr marL="457200" lvl="0" indent="0" algn="just" rtl="0">
              <a:spcBef>
                <a:spcPts val="0"/>
              </a:spcBef>
              <a:spcAft>
                <a:spcPts val="0"/>
              </a:spcAft>
              <a:buNone/>
            </a:pPr>
            <a:endParaRPr sz="1800"/>
          </a:p>
          <a:p>
            <a:pPr marL="457200" lvl="0" indent="-342900" algn="just" rtl="0">
              <a:lnSpc>
                <a:spcPct val="140000"/>
              </a:lnSpc>
              <a:spcBef>
                <a:spcPts val="0"/>
              </a:spcBef>
              <a:spcAft>
                <a:spcPts val="0"/>
              </a:spcAft>
              <a:buSzPts val="1800"/>
              <a:buFont typeface="Times New Roman"/>
              <a:buAutoNum type="arabicPeriod" startAt="4"/>
            </a:pPr>
            <a:r>
              <a:rPr lang="en-IN" sz="1800"/>
              <a:t>There are several existing API (Application Programming Interfaces) in Python that are the interfaces of the Google translator such as the Goslate, Google Translate and so on. We have chosen Goslate and compare the results between our model and those of the Goslate.   </a:t>
            </a:r>
            <a:endParaRPr sz="1800"/>
          </a:p>
          <a:p>
            <a:pPr marL="457200" lvl="0" indent="-342900" algn="just" rtl="0">
              <a:lnSpc>
                <a:spcPct val="140000"/>
              </a:lnSpc>
              <a:spcBef>
                <a:spcPts val="0"/>
              </a:spcBef>
              <a:spcAft>
                <a:spcPts val="0"/>
              </a:spcAft>
              <a:buSzPts val="1800"/>
              <a:buAutoNum type="arabicPeriod" startAt="4"/>
            </a:pPr>
            <a:r>
              <a:rPr lang="en-IN" sz="1800"/>
              <a:t>The language translation model is also built on a similar notion. </a:t>
            </a:r>
            <a:endParaRPr sz="1800"/>
          </a:p>
          <a:p>
            <a:pPr marL="457200" lvl="0" indent="-342900" algn="just" rtl="0">
              <a:lnSpc>
                <a:spcPct val="140000"/>
              </a:lnSpc>
              <a:spcBef>
                <a:spcPts val="0"/>
              </a:spcBef>
              <a:spcAft>
                <a:spcPts val="0"/>
              </a:spcAft>
              <a:buSzPts val="1800"/>
              <a:buAutoNum type="arabicPeriod" startAt="4"/>
            </a:pPr>
            <a:r>
              <a:rPr lang="en-IN" sz="1800"/>
              <a:t>The language translation would be done once the language itself has been identified. </a:t>
            </a:r>
            <a:endParaRPr sz="1800"/>
          </a:p>
          <a:p>
            <a:pPr marL="457200" lvl="0" indent="-342900" algn="just" rtl="0">
              <a:lnSpc>
                <a:spcPct val="140000"/>
              </a:lnSpc>
              <a:spcBef>
                <a:spcPts val="0"/>
              </a:spcBef>
              <a:spcAft>
                <a:spcPts val="0"/>
              </a:spcAft>
              <a:buSzPts val="1800"/>
              <a:buAutoNum type="arabicPeriod" startAt="4"/>
            </a:pPr>
            <a:r>
              <a:rPr lang="en-IN" sz="1800"/>
              <a:t>Thus at first the Identification model is run and then the Translation model is executed. </a:t>
            </a:r>
            <a:endParaRPr sz="1800"/>
          </a:p>
          <a:p>
            <a:pPr marL="457200" lvl="0" indent="-342900" algn="just" rtl="0">
              <a:lnSpc>
                <a:spcPct val="140000"/>
              </a:lnSpc>
              <a:spcBef>
                <a:spcPts val="0"/>
              </a:spcBef>
              <a:spcAft>
                <a:spcPts val="0"/>
              </a:spcAft>
              <a:buSzPts val="1800"/>
              <a:buAutoNum type="arabicPeriod" startAt="4"/>
            </a:pPr>
            <a:r>
              <a:rPr lang="en-IN" sz="1800"/>
              <a:t>In implementation the translation model has to be built first so as to understand the dynamics of passing the parameters to the same from the Identification model.</a:t>
            </a:r>
            <a:endParaRPr sz="1800"/>
          </a:p>
          <a:p>
            <a:pPr marL="0" lvl="0" indent="0" algn="l" rtl="0">
              <a:spcBef>
                <a:spcPts val="100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10"/>
          <p:cNvSpPr txBox="1">
            <a:spLocks noGrp="1"/>
          </p:cNvSpPr>
          <p:nvPr>
            <p:ph type="body" idx="1"/>
          </p:nvPr>
        </p:nvSpPr>
        <p:spPr>
          <a:xfrm>
            <a:off x="342900" y="647454"/>
            <a:ext cx="11010900" cy="5990737"/>
          </a:xfrm>
          <a:prstGeom prst="rect">
            <a:avLst/>
          </a:prstGeom>
          <a:noFill/>
          <a:ln>
            <a:noFill/>
          </a:ln>
        </p:spPr>
        <p:txBody>
          <a:bodyPr spcFirstLastPara="1" wrap="square" lIns="91425" tIns="45700" rIns="91425" bIns="45700" anchor="t" anchorCtr="0">
            <a:normAutofit/>
          </a:bodyPr>
          <a:lstStyle/>
          <a:p>
            <a:pPr marL="0" marR="0" lvl="0" indent="0" algn="just" rtl="0">
              <a:lnSpc>
                <a:spcPct val="140000"/>
              </a:lnSpc>
              <a:spcBef>
                <a:spcPts val="0"/>
              </a:spcBef>
              <a:spcAft>
                <a:spcPts val="0"/>
              </a:spcAft>
              <a:buSzPts val="1760"/>
              <a:buNone/>
            </a:pPr>
            <a:r>
              <a:rPr lang="en-IN" u="sng" dirty="0"/>
              <a:t>Objectives and Proposed Solution:</a:t>
            </a:r>
            <a:endParaRPr u="sng" dirty="0"/>
          </a:p>
          <a:p>
            <a:pPr marL="463550" indent="-342900" algn="just">
              <a:lnSpc>
                <a:spcPct val="140000"/>
              </a:lnSpc>
              <a:spcBef>
                <a:spcPts val="0"/>
              </a:spcBef>
              <a:buSzPts val="1700"/>
            </a:pPr>
            <a:r>
              <a:rPr lang="en-IN" sz="1700" dirty="0">
                <a:latin typeface="Times New Roman"/>
                <a:ea typeface="Times New Roman"/>
                <a:cs typeface="Times New Roman"/>
                <a:sym typeface="Times New Roman"/>
              </a:rPr>
              <a:t> The Recurrent Neural Networks (RNN’s) are a part of the Artificial Neural Networks (ANN’s) and the Deep Recurrent             Neural Networks (DNN’s) are specialised forms of RNN’s. </a:t>
            </a:r>
            <a:endParaRPr sz="1700" dirty="0">
              <a:latin typeface="Times New Roman"/>
              <a:ea typeface="Times New Roman"/>
              <a:cs typeface="Times New Roman"/>
              <a:sym typeface="Times New Roman"/>
            </a:endParaRPr>
          </a:p>
          <a:p>
            <a:pPr marL="457200" marR="0" lvl="0" indent="-336550" algn="just" rtl="0">
              <a:lnSpc>
                <a:spcPct val="140000"/>
              </a:lnSpc>
              <a:spcBef>
                <a:spcPts val="0"/>
              </a:spcBef>
              <a:spcAft>
                <a:spcPts val="0"/>
              </a:spcAft>
              <a:buSzPts val="1700"/>
              <a:buFont typeface="Times New Roman"/>
              <a:buAutoNum type="arabicPeriod"/>
            </a:pPr>
            <a:r>
              <a:rPr lang="en-IN" sz="1700" dirty="0">
                <a:latin typeface="Times New Roman"/>
                <a:ea typeface="Times New Roman"/>
                <a:cs typeface="Times New Roman"/>
                <a:sym typeface="Times New Roman"/>
              </a:rPr>
              <a:t>They come under the category of Feedforward Neural Networks and </a:t>
            </a:r>
            <a:endParaRPr sz="1700" dirty="0">
              <a:latin typeface="Times New Roman"/>
              <a:ea typeface="Times New Roman"/>
              <a:cs typeface="Times New Roman"/>
              <a:sym typeface="Times New Roman"/>
            </a:endParaRPr>
          </a:p>
          <a:p>
            <a:pPr marL="457200" marR="0" lvl="0" indent="0" algn="just" rtl="0">
              <a:lnSpc>
                <a:spcPct val="140000"/>
              </a:lnSpc>
              <a:spcBef>
                <a:spcPts val="0"/>
              </a:spcBef>
              <a:spcAft>
                <a:spcPts val="0"/>
              </a:spcAft>
              <a:buNone/>
            </a:pPr>
            <a:r>
              <a:rPr lang="en-IN" sz="1700" dirty="0">
                <a:latin typeface="Times New Roman"/>
                <a:ea typeface="Times New Roman"/>
                <a:cs typeface="Times New Roman"/>
                <a:sym typeface="Times New Roman"/>
              </a:rPr>
              <a:t>exhibit the property of temporal dynamic behaviour by counting in</a:t>
            </a:r>
            <a:endParaRPr sz="1700" dirty="0">
              <a:latin typeface="Times New Roman"/>
              <a:ea typeface="Times New Roman"/>
              <a:cs typeface="Times New Roman"/>
              <a:sym typeface="Times New Roman"/>
            </a:endParaRPr>
          </a:p>
          <a:p>
            <a:pPr marL="457200" marR="0" lvl="0" indent="0" algn="just" rtl="0">
              <a:lnSpc>
                <a:spcPct val="140000"/>
              </a:lnSpc>
              <a:spcBef>
                <a:spcPts val="0"/>
              </a:spcBef>
              <a:spcAft>
                <a:spcPts val="0"/>
              </a:spcAft>
              <a:buNone/>
            </a:pPr>
            <a:r>
              <a:rPr lang="en-IN" sz="1700" dirty="0">
                <a:latin typeface="Times New Roman"/>
                <a:ea typeface="Times New Roman"/>
                <a:cs typeface="Times New Roman"/>
                <a:sym typeface="Times New Roman"/>
              </a:rPr>
              <a:t> the previous nodes output as the input to the current node.</a:t>
            </a:r>
            <a:endParaRPr sz="1700" dirty="0">
              <a:latin typeface="Times New Roman"/>
              <a:ea typeface="Times New Roman"/>
              <a:cs typeface="Times New Roman"/>
              <a:sym typeface="Times New Roman"/>
            </a:endParaRPr>
          </a:p>
          <a:p>
            <a:pPr marL="463550" indent="-342900" algn="just">
              <a:lnSpc>
                <a:spcPct val="140000"/>
              </a:lnSpc>
              <a:spcBef>
                <a:spcPts val="0"/>
              </a:spcBef>
              <a:buSzPts val="1700"/>
              <a:buFont typeface="+mj-lt"/>
              <a:buAutoNum type="arabicPeriod" startAt="3"/>
            </a:pPr>
            <a:r>
              <a:rPr lang="en-IN" sz="1700" dirty="0">
                <a:latin typeface="Times New Roman"/>
                <a:ea typeface="Times New Roman"/>
                <a:cs typeface="Times New Roman"/>
                <a:sym typeface="Times New Roman"/>
              </a:rPr>
              <a:t> There are kinds of RNN’s like the Long Short-Term Memory (LSTM),</a:t>
            </a:r>
            <a:endParaRPr sz="1700" dirty="0">
              <a:latin typeface="Times New Roman"/>
              <a:ea typeface="Times New Roman"/>
              <a:cs typeface="Times New Roman"/>
              <a:sym typeface="Times New Roman"/>
            </a:endParaRPr>
          </a:p>
          <a:p>
            <a:pPr marL="457200" marR="0" lvl="0" indent="0" algn="just" rtl="0">
              <a:lnSpc>
                <a:spcPct val="140000"/>
              </a:lnSpc>
              <a:spcBef>
                <a:spcPts val="0"/>
              </a:spcBef>
              <a:spcAft>
                <a:spcPts val="0"/>
              </a:spcAft>
              <a:buNone/>
            </a:pPr>
            <a:r>
              <a:rPr lang="en-IN" sz="1700" dirty="0">
                <a:latin typeface="Times New Roman"/>
                <a:ea typeface="Times New Roman"/>
                <a:cs typeface="Times New Roman"/>
                <a:sym typeface="Times New Roman"/>
              </a:rPr>
              <a:t> Bi - Gated Recurrent Units (GRU’s) and so on. </a:t>
            </a:r>
            <a:endParaRPr sz="1700" dirty="0">
              <a:latin typeface="Times New Roman"/>
              <a:ea typeface="Times New Roman"/>
              <a:cs typeface="Times New Roman"/>
              <a:sym typeface="Times New Roman"/>
            </a:endParaRPr>
          </a:p>
          <a:p>
            <a:pPr marL="463550" marR="0" lvl="0" indent="-342900" algn="just" rtl="0">
              <a:lnSpc>
                <a:spcPct val="140000"/>
              </a:lnSpc>
              <a:spcBef>
                <a:spcPts val="0"/>
              </a:spcBef>
              <a:spcAft>
                <a:spcPts val="0"/>
              </a:spcAft>
              <a:buSzPts val="1700"/>
              <a:buFont typeface="+mj-lt"/>
              <a:buAutoNum type="arabicPeriod" startAt="4"/>
            </a:pPr>
            <a:r>
              <a:rPr lang="en-IN" sz="1700" dirty="0">
                <a:latin typeface="Times New Roman"/>
                <a:ea typeface="Times New Roman"/>
                <a:cs typeface="Times New Roman"/>
                <a:sym typeface="Times New Roman"/>
              </a:rPr>
              <a:t>The LSTM has a widespread usage when it comes to Natural</a:t>
            </a:r>
            <a:endParaRPr sz="1700" dirty="0">
              <a:latin typeface="Times New Roman"/>
              <a:ea typeface="Times New Roman"/>
              <a:cs typeface="Times New Roman"/>
              <a:sym typeface="Times New Roman"/>
            </a:endParaRPr>
          </a:p>
          <a:p>
            <a:pPr marL="457200" marR="0" lvl="0" indent="0" algn="just" rtl="0">
              <a:lnSpc>
                <a:spcPct val="140000"/>
              </a:lnSpc>
              <a:spcBef>
                <a:spcPts val="0"/>
              </a:spcBef>
              <a:spcAft>
                <a:spcPts val="0"/>
              </a:spcAft>
              <a:buNone/>
            </a:pPr>
            <a:r>
              <a:rPr lang="en-IN" sz="1700" dirty="0">
                <a:latin typeface="Times New Roman"/>
                <a:ea typeface="Times New Roman"/>
                <a:cs typeface="Times New Roman"/>
                <a:sym typeface="Times New Roman"/>
              </a:rPr>
              <a:t>Language Processing (NLP) techniques such as translation of the </a:t>
            </a:r>
            <a:endParaRPr sz="1700" dirty="0">
              <a:latin typeface="Times New Roman"/>
              <a:ea typeface="Times New Roman"/>
              <a:cs typeface="Times New Roman"/>
              <a:sym typeface="Times New Roman"/>
            </a:endParaRPr>
          </a:p>
          <a:p>
            <a:pPr marL="457200" marR="0" lvl="0" indent="0" algn="just" rtl="0">
              <a:lnSpc>
                <a:spcPct val="140000"/>
              </a:lnSpc>
              <a:spcBef>
                <a:spcPts val="0"/>
              </a:spcBef>
              <a:spcAft>
                <a:spcPts val="0"/>
              </a:spcAft>
              <a:buNone/>
            </a:pPr>
            <a:r>
              <a:rPr lang="en-IN" sz="1700" dirty="0">
                <a:latin typeface="Times New Roman"/>
                <a:ea typeface="Times New Roman"/>
                <a:cs typeface="Times New Roman"/>
                <a:sym typeface="Times New Roman"/>
              </a:rPr>
              <a:t>languages, language identification, multilingual language processing.  </a:t>
            </a:r>
            <a:endParaRPr sz="1700" dirty="0">
              <a:latin typeface="Times New Roman"/>
              <a:ea typeface="Times New Roman"/>
              <a:cs typeface="Times New Roman"/>
              <a:sym typeface="Times New Roman"/>
            </a:endParaRPr>
          </a:p>
          <a:p>
            <a:pPr marL="463550" marR="0" lvl="0" indent="-342900" algn="just" rtl="0">
              <a:lnSpc>
                <a:spcPct val="140000"/>
              </a:lnSpc>
              <a:spcBef>
                <a:spcPts val="0"/>
              </a:spcBef>
              <a:spcAft>
                <a:spcPts val="0"/>
              </a:spcAft>
              <a:buSzPts val="1700"/>
              <a:buFont typeface="+mj-lt"/>
              <a:buAutoNum type="arabicPeriod" startAt="5"/>
            </a:pPr>
            <a:r>
              <a:rPr lang="en-IN" sz="1700" dirty="0">
                <a:latin typeface="Times New Roman"/>
                <a:ea typeface="Times New Roman"/>
                <a:cs typeface="Times New Roman"/>
                <a:sym typeface="Times New Roman"/>
              </a:rPr>
              <a:t>Recurrent Neural Network remembers the past and it’s decisions are </a:t>
            </a:r>
            <a:endParaRPr sz="1700" dirty="0">
              <a:latin typeface="Times New Roman"/>
              <a:ea typeface="Times New Roman"/>
              <a:cs typeface="Times New Roman"/>
              <a:sym typeface="Times New Roman"/>
            </a:endParaRPr>
          </a:p>
          <a:p>
            <a:pPr marL="457200" marR="0" lvl="0" indent="0" algn="just" rtl="0">
              <a:lnSpc>
                <a:spcPct val="140000"/>
              </a:lnSpc>
              <a:spcBef>
                <a:spcPts val="0"/>
              </a:spcBef>
              <a:spcAft>
                <a:spcPts val="0"/>
              </a:spcAft>
              <a:buNone/>
            </a:pPr>
            <a:r>
              <a:rPr lang="en-IN" sz="1700" dirty="0">
                <a:latin typeface="Times New Roman"/>
                <a:ea typeface="Times New Roman"/>
                <a:cs typeface="Times New Roman"/>
                <a:sym typeface="Times New Roman"/>
              </a:rPr>
              <a:t>influenced by what it has learnt from the past. </a:t>
            </a:r>
            <a:endParaRPr dirty="0"/>
          </a:p>
          <a:p>
            <a:pPr marL="463550" indent="-342900" algn="just">
              <a:lnSpc>
                <a:spcPct val="140000"/>
              </a:lnSpc>
              <a:spcBef>
                <a:spcPts val="0"/>
              </a:spcBef>
              <a:buSzPts val="1700"/>
              <a:buFont typeface="+mj-lt"/>
              <a:buAutoNum type="arabicPeriod" startAt="6"/>
            </a:pPr>
            <a:r>
              <a:rPr lang="en-IN" sz="1700" dirty="0">
                <a:latin typeface="Times New Roman"/>
                <a:ea typeface="Times New Roman"/>
                <a:cs typeface="Times New Roman"/>
                <a:sym typeface="Times New Roman"/>
              </a:rPr>
              <a:t>For example, an image classifier learns what a “1” looks like during training and then uses that knowledge to classify things in production.</a:t>
            </a:r>
            <a:endParaRPr dirty="0"/>
          </a:p>
          <a:p>
            <a:pPr marL="0" marR="0" lvl="0" indent="0" algn="just" rtl="0">
              <a:lnSpc>
                <a:spcPct val="140000"/>
              </a:lnSpc>
              <a:spcBef>
                <a:spcPts val="0"/>
              </a:spcBef>
              <a:spcAft>
                <a:spcPts val="0"/>
              </a:spcAft>
              <a:buSzPts val="1360"/>
              <a:buNone/>
            </a:pPr>
            <a:endParaRPr sz="1700" dirty="0">
              <a:latin typeface="Times New Roman"/>
              <a:ea typeface="Times New Roman"/>
              <a:cs typeface="Times New Roman"/>
              <a:sym typeface="Times New Roman"/>
            </a:endParaRPr>
          </a:p>
          <a:p>
            <a:pPr marL="0" marR="0" lvl="0" indent="0" algn="just" rtl="0">
              <a:lnSpc>
                <a:spcPct val="140000"/>
              </a:lnSpc>
              <a:spcBef>
                <a:spcPts val="0"/>
              </a:spcBef>
              <a:spcAft>
                <a:spcPts val="0"/>
              </a:spcAft>
              <a:buSzPts val="1440"/>
              <a:buNone/>
            </a:pPr>
            <a:endParaRPr sz="1800" dirty="0">
              <a:latin typeface="Times New Roman"/>
              <a:ea typeface="Times New Roman"/>
              <a:cs typeface="Times New Roman"/>
              <a:sym typeface="Times New Roman"/>
            </a:endParaRPr>
          </a:p>
          <a:p>
            <a:pPr marL="0" marR="0" lvl="0" indent="0" algn="just" rtl="0">
              <a:lnSpc>
                <a:spcPct val="140000"/>
              </a:lnSpc>
              <a:spcBef>
                <a:spcPts val="0"/>
              </a:spcBef>
              <a:spcAft>
                <a:spcPts val="0"/>
              </a:spcAft>
              <a:buSzPts val="1440"/>
              <a:buNone/>
            </a:pPr>
            <a:endParaRPr sz="1800" dirty="0">
              <a:latin typeface="Times New Roman"/>
              <a:ea typeface="Times New Roman"/>
              <a:cs typeface="Times New Roman"/>
              <a:sym typeface="Times New Roman"/>
            </a:endParaRPr>
          </a:p>
          <a:p>
            <a:pPr marL="0" lvl="0" indent="0" algn="l" rtl="0">
              <a:lnSpc>
                <a:spcPct val="90000"/>
              </a:lnSpc>
              <a:spcBef>
                <a:spcPts val="1000"/>
              </a:spcBef>
              <a:spcAft>
                <a:spcPts val="0"/>
              </a:spcAft>
              <a:buSzPts val="1600"/>
              <a:buNone/>
            </a:pPr>
            <a:endParaRPr dirty="0"/>
          </a:p>
        </p:txBody>
      </p:sp>
      <p:pic>
        <p:nvPicPr>
          <p:cNvPr id="234" name="Google Shape;234;p10"/>
          <p:cNvPicPr preferRelativeResize="0"/>
          <p:nvPr/>
        </p:nvPicPr>
        <p:blipFill>
          <a:blip r:embed="rId3">
            <a:alphaModFix/>
          </a:blip>
          <a:stretch>
            <a:fillRect/>
          </a:stretch>
        </p:blipFill>
        <p:spPr>
          <a:xfrm>
            <a:off x="7245800" y="1775750"/>
            <a:ext cx="4592425" cy="3633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1"/>
          <p:cNvSpPr txBox="1"/>
          <p:nvPr/>
        </p:nvSpPr>
        <p:spPr>
          <a:xfrm>
            <a:off x="465991" y="593208"/>
            <a:ext cx="10858501" cy="4447331"/>
          </a:xfrm>
          <a:prstGeom prst="rect">
            <a:avLst/>
          </a:prstGeom>
          <a:noFill/>
          <a:ln>
            <a:noFill/>
          </a:ln>
        </p:spPr>
        <p:txBody>
          <a:bodyPr spcFirstLastPara="1" wrap="square" lIns="91425" tIns="45700" rIns="91425" bIns="45700" anchor="t" anchorCtr="0">
            <a:spAutoFit/>
          </a:bodyPr>
          <a:lstStyle/>
          <a:p>
            <a:pPr marL="457200" marR="0" lvl="0" indent="-342900" algn="just" rtl="0">
              <a:lnSpc>
                <a:spcPct val="150000"/>
              </a:lnSpc>
              <a:spcBef>
                <a:spcPts val="0"/>
              </a:spcBef>
              <a:spcAft>
                <a:spcPts val="0"/>
              </a:spcAft>
              <a:buClr>
                <a:schemeClr val="lt1"/>
              </a:buClr>
              <a:buSzPts val="1800"/>
              <a:buFont typeface="+mj-lt"/>
              <a:buAutoNum type="arabicPeriod" startAt="7"/>
            </a:pPr>
            <a:r>
              <a:rPr lang="en-IN" sz="1800" dirty="0">
                <a:solidFill>
                  <a:schemeClr val="lt1"/>
                </a:solidFill>
                <a:latin typeface="Times New Roman"/>
                <a:ea typeface="Times New Roman"/>
                <a:cs typeface="Times New Roman"/>
                <a:sym typeface="Times New Roman"/>
              </a:rPr>
              <a:t>RNN’s take one or more input vectors and produce one or more output vectors while considering the</a:t>
            </a:r>
            <a:endParaRPr dirty="0"/>
          </a:p>
          <a:p>
            <a:pPr marL="0" marR="0" lvl="0" indent="0" algn="just" rtl="0">
              <a:lnSpc>
                <a:spcPct val="150000"/>
              </a:lnSpc>
              <a:spcBef>
                <a:spcPts val="0"/>
              </a:spcBef>
              <a:spcAft>
                <a:spcPts val="0"/>
              </a:spcAft>
              <a:buNone/>
            </a:pPr>
            <a:r>
              <a:rPr lang="en-IN" sz="1800" dirty="0">
                <a:solidFill>
                  <a:schemeClr val="lt1"/>
                </a:solidFill>
                <a:latin typeface="Times New Roman"/>
                <a:ea typeface="Times New Roman"/>
                <a:cs typeface="Times New Roman"/>
                <a:sym typeface="Times New Roman"/>
              </a:rPr>
              <a:t>        previous node’s output vectors as the inputs to the current one along with the weights. </a:t>
            </a:r>
            <a:endParaRPr dirty="0"/>
          </a:p>
          <a:p>
            <a:pPr marL="0" marR="0" lvl="0" indent="0" algn="just" rtl="0">
              <a:lnSpc>
                <a:spcPct val="150000"/>
              </a:lnSpc>
              <a:spcBef>
                <a:spcPts val="0"/>
              </a:spcBef>
              <a:spcAft>
                <a:spcPts val="0"/>
              </a:spcAft>
              <a:buNone/>
            </a:pPr>
            <a:r>
              <a:rPr lang="en-IN" sz="1800" dirty="0">
                <a:solidFill>
                  <a:srgbClr val="333333"/>
                </a:solidFill>
                <a:latin typeface="Times New Roman"/>
                <a:ea typeface="Times New Roman"/>
                <a:cs typeface="Times New Roman"/>
                <a:sym typeface="Times New Roman"/>
              </a:rPr>
              <a:t> </a:t>
            </a:r>
            <a:endParaRPr dirty="0"/>
          </a:p>
          <a:p>
            <a:pPr marL="0" marR="0" lvl="0" indent="0" algn="just" rtl="0">
              <a:lnSpc>
                <a:spcPct val="150000"/>
              </a:lnSpc>
              <a:spcBef>
                <a:spcPts val="800"/>
              </a:spcBef>
              <a:spcAft>
                <a:spcPts val="0"/>
              </a:spcAft>
              <a:buNone/>
            </a:pPr>
            <a:endParaRPr sz="1800" dirty="0">
              <a:solidFill>
                <a:srgbClr val="333333"/>
              </a:solidFill>
              <a:latin typeface="Times New Roman"/>
              <a:ea typeface="Times New Roman"/>
              <a:cs typeface="Times New Roman"/>
              <a:sym typeface="Times New Roman"/>
            </a:endParaRPr>
          </a:p>
          <a:p>
            <a:pPr marL="0" marR="0" lvl="0" indent="0" algn="just" rtl="0">
              <a:lnSpc>
                <a:spcPct val="150000"/>
              </a:lnSpc>
              <a:spcBef>
                <a:spcPts val="800"/>
              </a:spcBef>
              <a:spcAft>
                <a:spcPts val="0"/>
              </a:spcAft>
              <a:buNone/>
            </a:pPr>
            <a:endParaRPr sz="1800" dirty="0">
              <a:solidFill>
                <a:srgbClr val="333333"/>
              </a:solidFill>
              <a:latin typeface="Times New Roman"/>
              <a:ea typeface="Times New Roman"/>
              <a:cs typeface="Times New Roman"/>
              <a:sym typeface="Times New Roman"/>
            </a:endParaRPr>
          </a:p>
          <a:p>
            <a:pPr marL="0" marR="0" lvl="0" indent="0" algn="just" rtl="0">
              <a:lnSpc>
                <a:spcPct val="150000"/>
              </a:lnSpc>
              <a:spcBef>
                <a:spcPts val="800"/>
              </a:spcBef>
              <a:spcAft>
                <a:spcPts val="0"/>
              </a:spcAft>
              <a:buNone/>
            </a:pPr>
            <a:endParaRPr sz="1800" dirty="0">
              <a:solidFill>
                <a:srgbClr val="333333"/>
              </a:solidFill>
              <a:latin typeface="Times New Roman"/>
              <a:ea typeface="Times New Roman"/>
              <a:cs typeface="Times New Roman"/>
              <a:sym typeface="Times New Roman"/>
            </a:endParaRPr>
          </a:p>
          <a:p>
            <a:pPr marL="0" marR="0" lvl="0" indent="0" algn="just" rtl="0">
              <a:lnSpc>
                <a:spcPct val="150000"/>
              </a:lnSpc>
              <a:spcBef>
                <a:spcPts val="800"/>
              </a:spcBef>
              <a:spcAft>
                <a:spcPts val="0"/>
              </a:spcAft>
              <a:buNone/>
            </a:pPr>
            <a:endParaRPr sz="1800" dirty="0">
              <a:solidFill>
                <a:srgbClr val="333333"/>
              </a:solidFill>
              <a:latin typeface="Times New Roman"/>
              <a:ea typeface="Times New Roman"/>
              <a:cs typeface="Times New Roman"/>
              <a:sym typeface="Times New Roman"/>
            </a:endParaRPr>
          </a:p>
          <a:p>
            <a:pPr marL="0" marR="0" lvl="0" indent="0" algn="just" rtl="0">
              <a:lnSpc>
                <a:spcPct val="150000"/>
              </a:lnSpc>
              <a:spcBef>
                <a:spcPts val="800"/>
              </a:spcBef>
              <a:spcAft>
                <a:spcPts val="0"/>
              </a:spcAft>
              <a:buNone/>
            </a:pPr>
            <a:endParaRPr sz="1800" dirty="0">
              <a:solidFill>
                <a:schemeClr val="lt1"/>
              </a:solidFill>
              <a:latin typeface="Times New Roman"/>
              <a:ea typeface="Times New Roman"/>
              <a:cs typeface="Times New Roman"/>
              <a:sym typeface="Times New Roman"/>
            </a:endParaRPr>
          </a:p>
          <a:p>
            <a:pPr marL="0" marR="0" lvl="0" indent="0" algn="just" rtl="0">
              <a:lnSpc>
                <a:spcPct val="150000"/>
              </a:lnSpc>
              <a:spcBef>
                <a:spcPts val="800"/>
              </a:spcBef>
              <a:spcAft>
                <a:spcPts val="0"/>
              </a:spcAft>
              <a:buNone/>
            </a:pPr>
            <a:endParaRPr sz="1800" dirty="0">
              <a:solidFill>
                <a:schemeClr val="lt1"/>
              </a:solidFill>
              <a:latin typeface="Times New Roman"/>
              <a:ea typeface="Times New Roman"/>
              <a:cs typeface="Times New Roman"/>
              <a:sym typeface="Times New Roman"/>
            </a:endParaRPr>
          </a:p>
        </p:txBody>
      </p:sp>
      <p:pic>
        <p:nvPicPr>
          <p:cNvPr id="240" name="Google Shape;240;p11"/>
          <p:cNvPicPr preferRelativeResize="0"/>
          <p:nvPr/>
        </p:nvPicPr>
        <p:blipFill>
          <a:blip r:embed="rId3">
            <a:alphaModFix/>
          </a:blip>
          <a:stretch>
            <a:fillRect/>
          </a:stretch>
        </p:blipFill>
        <p:spPr>
          <a:xfrm>
            <a:off x="571500" y="1489975"/>
            <a:ext cx="10613575" cy="5021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2"/>
          <p:cNvSpPr txBox="1"/>
          <p:nvPr/>
        </p:nvSpPr>
        <p:spPr>
          <a:xfrm>
            <a:off x="861650" y="870452"/>
            <a:ext cx="10911300" cy="923289"/>
          </a:xfrm>
          <a:prstGeom prst="rect">
            <a:avLst/>
          </a:prstGeom>
          <a:noFill/>
          <a:ln>
            <a:noFill/>
          </a:ln>
        </p:spPr>
        <p:txBody>
          <a:bodyPr spcFirstLastPara="1" wrap="square" lIns="91425" tIns="45700" rIns="91425" bIns="45700" anchor="t" anchorCtr="0">
            <a:spAutoFit/>
          </a:bodyPr>
          <a:lstStyle/>
          <a:p>
            <a:pPr marL="457200" marR="0" lvl="0" indent="-342900" algn="l" rtl="0">
              <a:spcBef>
                <a:spcPts val="0"/>
              </a:spcBef>
              <a:spcAft>
                <a:spcPts val="0"/>
              </a:spcAft>
              <a:buClr>
                <a:schemeClr val="lt1"/>
              </a:buClr>
              <a:buSzPts val="1800"/>
              <a:buFont typeface="+mj-lt"/>
              <a:buAutoNum type="arabicPeriod" startAt="8"/>
            </a:pPr>
            <a:r>
              <a:rPr lang="en-IN" sz="1800" dirty="0">
                <a:solidFill>
                  <a:schemeClr val="lt1"/>
                </a:solidFill>
                <a:latin typeface="Times New Roman"/>
                <a:ea typeface="Times New Roman"/>
                <a:cs typeface="Times New Roman"/>
                <a:sym typeface="Times New Roman"/>
              </a:rPr>
              <a:t>Combining the RNN using LSTM with the Convolutional Neural Network (CNN) yielded greater</a:t>
            </a:r>
            <a:endParaRPr sz="1800" dirty="0">
              <a:solidFill>
                <a:schemeClr val="lt1"/>
              </a:solidFill>
              <a:latin typeface="Times New Roman"/>
              <a:ea typeface="Times New Roman"/>
              <a:cs typeface="Times New Roman"/>
              <a:sym typeface="Times New Roman"/>
            </a:endParaRPr>
          </a:p>
          <a:p>
            <a:pPr marL="0" marR="0" lvl="0" indent="0" algn="l" rtl="0">
              <a:spcBef>
                <a:spcPts val="0"/>
              </a:spcBef>
              <a:spcAft>
                <a:spcPts val="0"/>
              </a:spcAft>
              <a:buNone/>
            </a:pPr>
            <a:r>
              <a:rPr lang="en-IN" sz="1800" dirty="0">
                <a:solidFill>
                  <a:schemeClr val="lt1"/>
                </a:solidFill>
                <a:latin typeface="Times New Roman"/>
                <a:ea typeface="Times New Roman"/>
                <a:cs typeface="Times New Roman"/>
                <a:sym typeface="Times New Roman"/>
              </a:rPr>
              <a:t>        results while identifying languages from </a:t>
            </a:r>
            <a:r>
              <a:rPr lang="en-IN" sz="1800">
                <a:solidFill>
                  <a:schemeClr val="lt1"/>
                </a:solidFill>
                <a:latin typeface="Times New Roman"/>
                <a:ea typeface="Times New Roman"/>
                <a:cs typeface="Times New Roman"/>
                <a:sym typeface="Times New Roman"/>
              </a:rPr>
              <a:t>the text inputs</a:t>
            </a:r>
            <a:r>
              <a:rPr lang="en-IN" sz="1800" dirty="0">
                <a:solidFill>
                  <a:schemeClr val="lt1"/>
                </a:solidFill>
                <a:latin typeface="Times New Roman"/>
                <a:ea typeface="Times New Roman"/>
                <a:cs typeface="Times New Roman"/>
                <a:sym typeface="Times New Roman"/>
              </a:rPr>
              <a:t>.</a:t>
            </a:r>
            <a:endParaRPr sz="1800" dirty="0">
              <a:solidFill>
                <a:schemeClr val="lt1"/>
              </a:solidFill>
              <a:latin typeface="Times New Roman"/>
              <a:ea typeface="Times New Roman"/>
              <a:cs typeface="Times New Roman"/>
              <a:sym typeface="Times New Roman"/>
            </a:endParaRPr>
          </a:p>
          <a:p>
            <a:pPr marL="0" marR="0" lvl="0" indent="0" algn="l" rtl="0">
              <a:spcBef>
                <a:spcPts val="0"/>
              </a:spcBef>
              <a:spcAft>
                <a:spcPts val="0"/>
              </a:spcAft>
              <a:buNone/>
            </a:pPr>
            <a:endParaRPr sz="1800" dirty="0">
              <a:solidFill>
                <a:schemeClr val="lt1"/>
              </a:solidFill>
              <a:latin typeface="Century Gothic"/>
              <a:ea typeface="Century Gothic"/>
              <a:cs typeface="Century Gothic"/>
              <a:sym typeface="Century Gothic"/>
            </a:endParaRPr>
          </a:p>
        </p:txBody>
      </p:sp>
      <p:pic>
        <p:nvPicPr>
          <p:cNvPr id="246" name="Google Shape;246;p12"/>
          <p:cNvPicPr preferRelativeResize="0"/>
          <p:nvPr/>
        </p:nvPicPr>
        <p:blipFill rotWithShape="1">
          <a:blip r:embed="rId3">
            <a:alphaModFix/>
          </a:blip>
          <a:srcRect/>
          <a:stretch/>
        </p:blipFill>
        <p:spPr>
          <a:xfrm>
            <a:off x="861650" y="2224775"/>
            <a:ext cx="10262198" cy="4204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13"/>
          <p:cNvSpPr txBox="1">
            <a:spLocks noGrp="1"/>
          </p:cNvSpPr>
          <p:nvPr>
            <p:ph type="title"/>
          </p:nvPr>
        </p:nvSpPr>
        <p:spPr>
          <a:xfrm>
            <a:off x="592016" y="268410"/>
            <a:ext cx="10515600" cy="96251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IN"/>
              <a:t>Methodology</a:t>
            </a:r>
            <a:endParaRPr/>
          </a:p>
        </p:txBody>
      </p:sp>
      <p:sp>
        <p:nvSpPr>
          <p:cNvPr id="252" name="Google Shape;252;p13"/>
          <p:cNvSpPr txBox="1"/>
          <p:nvPr/>
        </p:nvSpPr>
        <p:spPr>
          <a:xfrm>
            <a:off x="7102925" y="1857375"/>
            <a:ext cx="69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entury Gothic"/>
              <a:ea typeface="Century Gothic"/>
              <a:cs typeface="Century Gothic"/>
              <a:sym typeface="Century Gothic"/>
            </a:endParaRPr>
          </a:p>
        </p:txBody>
      </p:sp>
      <p:pic>
        <p:nvPicPr>
          <p:cNvPr id="5" name="image12.png">
            <a:extLst>
              <a:ext uri="{FF2B5EF4-FFF2-40B4-BE49-F238E27FC236}">
                <a16:creationId xmlns:a16="http://schemas.microsoft.com/office/drawing/2014/main" id="{CE2952AA-1D21-469C-A2F6-21FC39C0E501}"/>
              </a:ext>
            </a:extLst>
          </p:cNvPr>
          <p:cNvPicPr/>
          <p:nvPr/>
        </p:nvPicPr>
        <p:blipFill>
          <a:blip r:embed="rId3"/>
          <a:srcRect/>
          <a:stretch>
            <a:fillRect/>
          </a:stretch>
        </p:blipFill>
        <p:spPr>
          <a:xfrm>
            <a:off x="3820160" y="1036320"/>
            <a:ext cx="5232400" cy="5648960"/>
          </a:xfrm>
          <a:prstGeom prst="rect">
            <a:avLst/>
          </a:prstGeom>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gb8a966f447_0_8"/>
          <p:cNvSpPr txBox="1">
            <a:spLocks noGrp="1"/>
          </p:cNvSpPr>
          <p:nvPr>
            <p:ph type="body" idx="1"/>
          </p:nvPr>
        </p:nvSpPr>
        <p:spPr>
          <a:xfrm>
            <a:off x="1103300" y="408225"/>
            <a:ext cx="8946600" cy="63273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IN" u="sng" dirty="0">
                <a:latin typeface="Times New Roman"/>
                <a:ea typeface="Times New Roman"/>
                <a:cs typeface="Times New Roman"/>
                <a:sym typeface="Times New Roman"/>
              </a:rPr>
              <a:t>Language Identification:</a:t>
            </a:r>
            <a:endParaRPr u="sng" dirty="0">
              <a:latin typeface="Times New Roman"/>
              <a:ea typeface="Times New Roman"/>
              <a:cs typeface="Times New Roman"/>
              <a:sym typeface="Times New Roman"/>
            </a:endParaRPr>
          </a:p>
          <a:p>
            <a:pPr marL="457200" lvl="0" indent="-355600" algn="just" rtl="0">
              <a:spcBef>
                <a:spcPts val="1000"/>
              </a:spcBef>
              <a:spcAft>
                <a:spcPts val="0"/>
              </a:spcAft>
              <a:buSzPts val="2000"/>
              <a:buFont typeface="Times New Roman"/>
              <a:buAutoNum type="arabicPeriod"/>
            </a:pPr>
            <a:r>
              <a:rPr lang="en-IN" dirty="0">
                <a:latin typeface="Times New Roman"/>
                <a:ea typeface="Times New Roman"/>
                <a:cs typeface="Times New Roman"/>
                <a:sym typeface="Times New Roman"/>
              </a:rPr>
              <a:t>In the NLP the problem of language identification corresponds to observing the language and recognizing which language it is.</a:t>
            </a:r>
            <a:endParaRPr dirty="0">
              <a:latin typeface="Times New Roman"/>
              <a:ea typeface="Times New Roman"/>
              <a:cs typeface="Times New Roman"/>
              <a:sym typeface="Times New Roman"/>
            </a:endParaRPr>
          </a:p>
          <a:p>
            <a:pPr marL="457200" lvl="0" indent="-355600" algn="just" rtl="0">
              <a:spcBef>
                <a:spcPts val="0"/>
              </a:spcBef>
              <a:spcAft>
                <a:spcPts val="0"/>
              </a:spcAft>
              <a:buSzPts val="2000"/>
              <a:buFont typeface="Times New Roman"/>
              <a:buAutoNum type="arabicPeriod"/>
            </a:pPr>
            <a:r>
              <a:rPr lang="en-IN" dirty="0">
                <a:latin typeface="Times New Roman"/>
                <a:ea typeface="Times New Roman"/>
                <a:cs typeface="Times New Roman"/>
                <a:sym typeface="Times New Roman"/>
              </a:rPr>
              <a:t>This problem could be answered by using the RNN model along with the power of </a:t>
            </a:r>
            <a:r>
              <a:rPr lang="en-IN" dirty="0" err="1"/>
              <a:t>softmax</a:t>
            </a:r>
            <a:r>
              <a:rPr lang="en-IN" dirty="0"/>
              <a:t> activation function</a:t>
            </a:r>
            <a:r>
              <a:rPr lang="en-IN" dirty="0">
                <a:latin typeface="Times New Roman"/>
                <a:ea typeface="Times New Roman"/>
                <a:cs typeface="Times New Roman"/>
                <a:sym typeface="Times New Roman"/>
              </a:rPr>
              <a:t> so as to guess the language.</a:t>
            </a:r>
            <a:endParaRPr dirty="0">
              <a:latin typeface="Times New Roman"/>
              <a:ea typeface="Times New Roman"/>
              <a:cs typeface="Times New Roman"/>
              <a:sym typeface="Times New Roman"/>
            </a:endParaRPr>
          </a:p>
          <a:p>
            <a:pPr marL="457200" lvl="0" indent="-355600" algn="just" rtl="0">
              <a:spcBef>
                <a:spcPts val="0"/>
              </a:spcBef>
              <a:spcAft>
                <a:spcPts val="0"/>
              </a:spcAft>
              <a:buSzPts val="2000"/>
              <a:buFont typeface="Times New Roman"/>
              <a:buAutoNum type="arabicPeriod"/>
            </a:pPr>
            <a:r>
              <a:rPr lang="en-IN" dirty="0">
                <a:latin typeface="Times New Roman"/>
                <a:ea typeface="Times New Roman"/>
                <a:cs typeface="Times New Roman"/>
                <a:sym typeface="Times New Roman"/>
              </a:rPr>
              <a:t>The LSTM a kind of RNN’s are used so as to classify the given input depending on the features that were extracted during initial phase of the implementation i.e., data </a:t>
            </a:r>
            <a:r>
              <a:rPr lang="en-IN" dirty="0" err="1">
                <a:latin typeface="Times New Roman"/>
                <a:ea typeface="Times New Roman"/>
                <a:cs typeface="Times New Roman"/>
                <a:sym typeface="Times New Roman"/>
              </a:rPr>
              <a:t>preprocessing</a:t>
            </a:r>
            <a:r>
              <a:rPr lang="en-IN" dirty="0">
                <a:latin typeface="Times New Roman"/>
                <a:ea typeface="Times New Roman"/>
                <a:cs typeface="Times New Roman"/>
                <a:sym typeface="Times New Roman"/>
              </a:rPr>
              <a:t>.</a:t>
            </a:r>
            <a:endParaRPr dirty="0">
              <a:latin typeface="Times New Roman"/>
              <a:ea typeface="Times New Roman"/>
              <a:cs typeface="Times New Roman"/>
              <a:sym typeface="Times New Roman"/>
            </a:endParaRPr>
          </a:p>
          <a:p>
            <a:pPr marL="457200" lvl="0" indent="-355600" algn="just" rtl="0">
              <a:spcBef>
                <a:spcPts val="0"/>
              </a:spcBef>
              <a:spcAft>
                <a:spcPts val="0"/>
              </a:spcAft>
              <a:buSzPts val="2000"/>
              <a:buFont typeface="Times New Roman"/>
              <a:buAutoNum type="arabicPeriod"/>
            </a:pPr>
            <a:r>
              <a:rPr lang="en-IN" dirty="0">
                <a:latin typeface="Times New Roman"/>
                <a:ea typeface="Times New Roman"/>
                <a:cs typeface="Times New Roman"/>
                <a:sym typeface="Times New Roman"/>
              </a:rPr>
              <a:t>After identifying the language the output is given as the input to the next phase for the translation purpose.</a:t>
            </a:r>
            <a:endParaRPr dirty="0">
              <a:latin typeface="Times New Roman"/>
              <a:ea typeface="Times New Roman"/>
              <a:cs typeface="Times New Roman"/>
              <a:sym typeface="Times New Roman"/>
            </a:endParaRPr>
          </a:p>
          <a:p>
            <a:pPr marL="457200" lvl="0" indent="0" algn="l" rtl="0">
              <a:spcBef>
                <a:spcPts val="1000"/>
              </a:spcBef>
              <a:spcAft>
                <a:spcPts val="0"/>
              </a:spcAft>
              <a:buNone/>
            </a:pPr>
            <a:endParaRPr sz="1800" dirty="0">
              <a:latin typeface="Times New Roman"/>
              <a:ea typeface="Times New Roman"/>
              <a:cs typeface="Times New Roman"/>
              <a:sym typeface="Times New Roman"/>
            </a:endParaRPr>
          </a:p>
          <a:p>
            <a:pPr marL="0" lvl="0" indent="0" algn="l" rtl="0">
              <a:spcBef>
                <a:spcPts val="1000"/>
              </a:spcBef>
              <a:spcAft>
                <a:spcPts val="0"/>
              </a:spcAft>
              <a:buNone/>
            </a:pPr>
            <a:r>
              <a:rPr lang="en-IN" u="sng" dirty="0">
                <a:latin typeface="Times New Roman"/>
                <a:ea typeface="Times New Roman"/>
                <a:cs typeface="Times New Roman"/>
                <a:sym typeface="Times New Roman"/>
              </a:rPr>
              <a:t>Language Translation:</a:t>
            </a:r>
            <a:endParaRPr u="sng" dirty="0">
              <a:latin typeface="Times New Roman"/>
              <a:ea typeface="Times New Roman"/>
              <a:cs typeface="Times New Roman"/>
              <a:sym typeface="Times New Roman"/>
            </a:endParaRPr>
          </a:p>
          <a:p>
            <a:pPr marL="457200" lvl="0" indent="-355600" algn="just" rtl="0">
              <a:spcBef>
                <a:spcPts val="1000"/>
              </a:spcBef>
              <a:spcAft>
                <a:spcPts val="0"/>
              </a:spcAft>
              <a:buSzPts val="2000"/>
              <a:buFont typeface="Times New Roman"/>
              <a:buAutoNum type="arabicPeriod"/>
            </a:pPr>
            <a:r>
              <a:rPr lang="en-IN" dirty="0">
                <a:latin typeface="Times New Roman"/>
                <a:ea typeface="Times New Roman"/>
                <a:cs typeface="Times New Roman"/>
                <a:sym typeface="Times New Roman"/>
              </a:rPr>
              <a:t>This phase also contains an LSTM  model that takes the input as the kind of language and the features extracted from the data.</a:t>
            </a:r>
            <a:endParaRPr dirty="0">
              <a:latin typeface="Times New Roman"/>
              <a:ea typeface="Times New Roman"/>
              <a:cs typeface="Times New Roman"/>
              <a:sym typeface="Times New Roman"/>
            </a:endParaRPr>
          </a:p>
          <a:p>
            <a:pPr marL="457200" lvl="0" indent="-355600" algn="just" rtl="0">
              <a:spcBef>
                <a:spcPts val="0"/>
              </a:spcBef>
              <a:spcAft>
                <a:spcPts val="0"/>
              </a:spcAft>
              <a:buSzPts val="2000"/>
              <a:buFont typeface="Times New Roman"/>
              <a:buAutoNum type="arabicPeriod"/>
            </a:pPr>
            <a:r>
              <a:rPr lang="en-IN" dirty="0">
                <a:latin typeface="Times New Roman"/>
                <a:ea typeface="Times New Roman"/>
                <a:cs typeface="Times New Roman"/>
                <a:sym typeface="Times New Roman"/>
              </a:rPr>
              <a:t>This model then tries to translate the given input and produce an output in the format of a text.</a:t>
            </a:r>
            <a:endParaRPr dirty="0">
              <a:latin typeface="Times New Roman"/>
              <a:ea typeface="Times New Roman"/>
              <a:cs typeface="Times New Roman"/>
              <a:sym typeface="Times New Roman"/>
            </a:endParaRPr>
          </a:p>
          <a:p>
            <a:pPr marL="457200" lvl="0" indent="-355600" algn="just" rtl="0">
              <a:spcBef>
                <a:spcPts val="0"/>
              </a:spcBef>
              <a:spcAft>
                <a:spcPts val="0"/>
              </a:spcAft>
              <a:buSzPts val="2000"/>
              <a:buFont typeface="Times New Roman"/>
              <a:buAutoNum type="arabicPeriod"/>
            </a:pPr>
            <a:r>
              <a:rPr lang="en-IN" dirty="0">
                <a:latin typeface="Times New Roman"/>
                <a:ea typeface="Times New Roman"/>
                <a:cs typeface="Times New Roman"/>
                <a:sym typeface="Times New Roman"/>
              </a:rPr>
              <a:t>The model would do that by considering the previous output and the new input so as to hold on to the context of the given input. </a:t>
            </a:r>
            <a:endParaRPr dirty="0">
              <a:latin typeface="Times New Roman"/>
              <a:ea typeface="Times New Roman"/>
              <a:cs typeface="Times New Roman"/>
              <a:sym typeface="Times New Roman"/>
            </a:endParaRPr>
          </a:p>
          <a:p>
            <a:pPr marL="0" lvl="0" indent="0" algn="l" rtl="0">
              <a:spcBef>
                <a:spcPts val="1000"/>
              </a:spcBef>
              <a:spcAft>
                <a:spcPts val="0"/>
              </a:spcAft>
              <a:buNone/>
            </a:pPr>
            <a:endParaRPr sz="1800" u="sng" dirty="0">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gcd464d6ec4_0_92"/>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DATASETS</a:t>
            </a:r>
            <a:endParaRPr/>
          </a:p>
        </p:txBody>
      </p:sp>
      <p:sp>
        <p:nvSpPr>
          <p:cNvPr id="266" name="Google Shape;266;gcd464d6ec4_0_92"/>
          <p:cNvSpPr txBox="1">
            <a:spLocks noGrp="1"/>
          </p:cNvSpPr>
          <p:nvPr>
            <p:ph type="body" idx="1"/>
          </p:nvPr>
        </p:nvSpPr>
        <p:spPr>
          <a:xfrm>
            <a:off x="645300" y="1285875"/>
            <a:ext cx="9404700" cy="4964400"/>
          </a:xfrm>
          <a:prstGeom prst="rect">
            <a:avLst/>
          </a:prstGeom>
        </p:spPr>
        <p:txBody>
          <a:bodyPr spcFirstLastPara="1" wrap="square" lIns="91425" tIns="45700" rIns="91425" bIns="45700" anchor="t" anchorCtr="0">
            <a:noAutofit/>
          </a:bodyPr>
          <a:lstStyle/>
          <a:p>
            <a:pPr marL="0" lvl="0" indent="0" algn="just" rtl="0">
              <a:spcBef>
                <a:spcPts val="1000"/>
              </a:spcBef>
              <a:spcAft>
                <a:spcPts val="0"/>
              </a:spcAft>
              <a:buNone/>
            </a:pPr>
            <a:r>
              <a:rPr lang="en-IN"/>
              <a:t>The datasets for the project have been taken from the Tatoeba Project which is a language project website where there are different datasets available for the purpose of the NLP projects.</a:t>
            </a:r>
            <a:endParaRPr/>
          </a:p>
          <a:p>
            <a:pPr marL="0" lvl="0" indent="0" algn="l" rtl="0">
              <a:spcBef>
                <a:spcPts val="1000"/>
              </a:spcBef>
              <a:spcAft>
                <a:spcPts val="0"/>
              </a:spcAft>
              <a:buNone/>
            </a:pPr>
            <a:endParaRPr/>
          </a:p>
          <a:p>
            <a:pPr marL="0" lvl="0" indent="0" algn="just" rtl="0">
              <a:spcBef>
                <a:spcPts val="1000"/>
              </a:spcBef>
              <a:spcAft>
                <a:spcPts val="0"/>
              </a:spcAft>
              <a:buNone/>
            </a:pPr>
            <a:r>
              <a:rPr lang="en-IN"/>
              <a:t>We have taken the datasets for the french and german language which will have an english sentence delimited by a tab following a german translated sentence and then followed by the attributes of the owner which will be eliminated in the data preprocessing phase.</a:t>
            </a:r>
            <a:endParaRPr/>
          </a:p>
        </p:txBody>
      </p:sp>
      <p:pic>
        <p:nvPicPr>
          <p:cNvPr id="267" name="Google Shape;267;gcd464d6ec4_0_92"/>
          <p:cNvPicPr preferRelativeResize="0"/>
          <p:nvPr/>
        </p:nvPicPr>
        <p:blipFill>
          <a:blip r:embed="rId3">
            <a:alphaModFix/>
          </a:blip>
          <a:stretch>
            <a:fillRect/>
          </a:stretch>
        </p:blipFill>
        <p:spPr>
          <a:xfrm>
            <a:off x="0" y="3878025"/>
            <a:ext cx="12192000" cy="2979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IN"/>
              <a:t>Abstract</a:t>
            </a:r>
            <a:endParaRPr/>
          </a:p>
        </p:txBody>
      </p:sp>
      <p:sp>
        <p:nvSpPr>
          <p:cNvPr id="159" name="Google Shape;159;p2"/>
          <p:cNvSpPr txBox="1">
            <a:spLocks noGrp="1"/>
          </p:cNvSpPr>
          <p:nvPr>
            <p:ph type="body" idx="1"/>
          </p:nvPr>
        </p:nvSpPr>
        <p:spPr>
          <a:xfrm>
            <a:off x="580300" y="1102175"/>
            <a:ext cx="10773600" cy="5470200"/>
          </a:xfrm>
          <a:prstGeom prst="rect">
            <a:avLst/>
          </a:prstGeom>
          <a:noFill/>
          <a:ln>
            <a:noFill/>
          </a:ln>
        </p:spPr>
        <p:txBody>
          <a:bodyPr spcFirstLastPara="1" wrap="square" lIns="91425" tIns="45700" rIns="91425" bIns="45700" anchor="t" anchorCtr="0">
            <a:normAutofit lnSpcReduction="10000"/>
          </a:bodyPr>
          <a:lstStyle/>
          <a:p>
            <a:pPr marL="0" marR="0" lvl="0" indent="0" algn="just" rtl="0">
              <a:lnSpc>
                <a:spcPct val="130000"/>
              </a:lnSpc>
              <a:spcBef>
                <a:spcPts val="0"/>
              </a:spcBef>
              <a:spcAft>
                <a:spcPts val="0"/>
              </a:spcAft>
              <a:buSzPts val="1406"/>
              <a:buNone/>
            </a:pPr>
            <a:r>
              <a:rPr lang="en-IN" sz="1800">
                <a:latin typeface="Times New Roman"/>
                <a:ea typeface="Times New Roman"/>
                <a:cs typeface="Times New Roman"/>
                <a:sym typeface="Times New Roman"/>
              </a:rPr>
              <a:t> </a:t>
            </a:r>
            <a:r>
              <a:rPr lang="en-IN" sz="1800"/>
              <a:t>With the coming of Deep learning numerous new Language Translation Methods (LTM) have been conceivable with regards to Natural Language Processing (NLP). One such method is the Language translation utilizing neural networks in Deep Learning (DL). To this method to be carried out the language of the content or sound must be recognized which is done manually. We might want to propose a system where we merge the Language Identification System (LID) with the translation framework in order to recognize the language and input the equivalent to the translation framework. To carry out this LID, we utilize the methodology of Long Short-Term Memory (LSTM) , a sort of Recurrent Neural Network. The input will be given as text and will be distinguished which language it is and afterward be translated into the language needed. These LSTM within the RNN framework have shown promising results in many of the researches done by other Research Groups when compared to that of the Machine Learning methodologies like Naive Bayes, Support Vector Machines and so on. To build these Deep Learning frameworks we will utilize built-in frameworks like numpy, pandas, matplotlib, NLTK for Natural Language Processing, TensorFlow and Keras for carrying out DL methodologies in the Python programming language. The Integrated Development Environment (IDE) which we use will be Jupyter notebook and Spyder within the  Anaconda environment for Version control. At last we will create a front end where the end client could give the input for the purpose of translation.</a:t>
            </a:r>
            <a:endParaRPr sz="1800"/>
          </a:p>
          <a:p>
            <a:pPr marL="0" marR="0" lvl="0" indent="0" algn="just" rtl="0">
              <a:lnSpc>
                <a:spcPct val="130000"/>
              </a:lnSpc>
              <a:spcBef>
                <a:spcPts val="0"/>
              </a:spcBef>
              <a:spcAft>
                <a:spcPts val="0"/>
              </a:spcAft>
              <a:buSzPts val="1406"/>
              <a:buNone/>
            </a:pPr>
            <a:r>
              <a:rPr lang="en-IN" sz="1800">
                <a:latin typeface="Times New Roman"/>
                <a:ea typeface="Times New Roman"/>
                <a:cs typeface="Times New Roman"/>
                <a:sym typeface="Times New Roman"/>
              </a:rPr>
              <a:t> </a:t>
            </a:r>
            <a:endParaRPr sz="18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gb9c7b51a9f_0_0"/>
          <p:cNvSpPr txBox="1">
            <a:spLocks noGrp="1"/>
          </p:cNvSpPr>
          <p:nvPr>
            <p:ph type="body" idx="1"/>
          </p:nvPr>
        </p:nvSpPr>
        <p:spPr>
          <a:xfrm>
            <a:off x="645300" y="1285875"/>
            <a:ext cx="9404700" cy="53883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IN" u="sng" dirty="0"/>
              <a:t>Language Translation:</a:t>
            </a:r>
            <a:endParaRPr u="sng" dirty="0"/>
          </a:p>
          <a:p>
            <a:pPr marL="0" lvl="0" indent="0" algn="l" rtl="0">
              <a:spcBef>
                <a:spcPts val="1000"/>
              </a:spcBef>
              <a:spcAft>
                <a:spcPts val="0"/>
              </a:spcAft>
              <a:buNone/>
            </a:pPr>
            <a:r>
              <a:rPr lang="en-IN" dirty="0"/>
              <a:t>The following steps have been followed in implementing the translation system.</a:t>
            </a:r>
            <a:endParaRPr dirty="0"/>
          </a:p>
          <a:p>
            <a:pPr marL="1013460" lvl="1" indent="-457200" algn="l" rtl="0">
              <a:spcBef>
                <a:spcPts val="1000"/>
              </a:spcBef>
              <a:spcAft>
                <a:spcPts val="0"/>
              </a:spcAft>
              <a:buSzPts val="2040"/>
              <a:buFont typeface="+mj-lt"/>
              <a:buAutoNum type="arabicPeriod"/>
            </a:pPr>
            <a:r>
              <a:rPr lang="en-IN" sz="2000" dirty="0"/>
              <a:t>Reading of the text from the file.</a:t>
            </a:r>
            <a:endParaRPr sz="2000" dirty="0"/>
          </a:p>
          <a:p>
            <a:pPr marL="914400" lvl="1" indent="-355600" algn="l" rtl="0">
              <a:spcBef>
                <a:spcPts val="0"/>
              </a:spcBef>
              <a:spcAft>
                <a:spcPts val="0"/>
              </a:spcAft>
              <a:buSzPts val="2000"/>
              <a:buFont typeface="Times New Roman"/>
              <a:buAutoNum type="arabicPeriod"/>
            </a:pPr>
            <a:r>
              <a:rPr lang="en-IN" sz="2000" dirty="0"/>
              <a:t>Text </a:t>
            </a:r>
            <a:r>
              <a:rPr lang="en-IN" sz="2000" dirty="0" err="1"/>
              <a:t>preprocessing</a:t>
            </a:r>
            <a:r>
              <a:rPr lang="en-IN" sz="2000" dirty="0"/>
              <a:t>:</a:t>
            </a:r>
            <a:endParaRPr sz="2000" dirty="0"/>
          </a:p>
          <a:p>
            <a:pPr marL="1371600" lvl="2" indent="-345439" algn="l" rtl="0">
              <a:spcBef>
                <a:spcPts val="0"/>
              </a:spcBef>
              <a:spcAft>
                <a:spcPts val="0"/>
              </a:spcAft>
              <a:buSzPts val="1840"/>
              <a:buFont typeface="Times New Roman"/>
              <a:buAutoNum type="romanLcPeriod"/>
            </a:pPr>
            <a:r>
              <a:rPr lang="en-IN" sz="2000" dirty="0"/>
              <a:t>Removal of spaces and tabs.</a:t>
            </a:r>
            <a:endParaRPr sz="2000" dirty="0"/>
          </a:p>
          <a:p>
            <a:pPr marL="1371600" lvl="2" indent="-345439" algn="l" rtl="0">
              <a:spcBef>
                <a:spcPts val="0"/>
              </a:spcBef>
              <a:spcAft>
                <a:spcPts val="0"/>
              </a:spcAft>
              <a:buSzPts val="1840"/>
              <a:buFont typeface="Times New Roman"/>
              <a:buAutoNum type="romanLcPeriod"/>
            </a:pPr>
            <a:r>
              <a:rPr lang="en-IN" sz="2000" dirty="0"/>
              <a:t>Removal of punctuations.</a:t>
            </a:r>
            <a:endParaRPr sz="2000" dirty="0"/>
          </a:p>
          <a:p>
            <a:pPr marL="1371600" lvl="2" indent="-345439" algn="l" rtl="0">
              <a:spcBef>
                <a:spcPts val="0"/>
              </a:spcBef>
              <a:spcAft>
                <a:spcPts val="0"/>
              </a:spcAft>
              <a:buSzPts val="1840"/>
              <a:buFont typeface="Times New Roman"/>
              <a:buAutoNum type="romanLcPeriod"/>
            </a:pPr>
            <a:r>
              <a:rPr lang="en-IN" sz="2000" dirty="0"/>
              <a:t>Conversion to lowercase.</a:t>
            </a:r>
            <a:endParaRPr sz="2000" dirty="0"/>
          </a:p>
          <a:p>
            <a:pPr marL="914400" lvl="1" indent="-358140" algn="l" rtl="0">
              <a:spcBef>
                <a:spcPts val="0"/>
              </a:spcBef>
              <a:spcAft>
                <a:spcPts val="0"/>
              </a:spcAft>
              <a:buSzPts val="2040"/>
              <a:buFont typeface="Times New Roman"/>
              <a:buAutoNum type="arabicPeriod"/>
            </a:pPr>
            <a:r>
              <a:rPr lang="en-IN" sz="2000" dirty="0"/>
              <a:t>Comparison of the text lengths.</a:t>
            </a:r>
            <a:endParaRPr sz="2000" dirty="0"/>
          </a:p>
          <a:p>
            <a:pPr marL="914400" lvl="1" indent="-358140" algn="l" rtl="0">
              <a:spcBef>
                <a:spcPts val="0"/>
              </a:spcBef>
              <a:spcAft>
                <a:spcPts val="0"/>
              </a:spcAft>
              <a:buSzPts val="2040"/>
              <a:buFont typeface="Times New Roman"/>
              <a:buAutoNum type="arabicPeriod"/>
            </a:pPr>
            <a:r>
              <a:rPr lang="en-IN" sz="2000" dirty="0"/>
              <a:t>Tokenization of lists.</a:t>
            </a:r>
            <a:endParaRPr sz="2000" dirty="0"/>
          </a:p>
          <a:p>
            <a:pPr marL="914400" lvl="1" indent="-358140" algn="l" rtl="0">
              <a:spcBef>
                <a:spcPts val="0"/>
              </a:spcBef>
              <a:spcAft>
                <a:spcPts val="0"/>
              </a:spcAft>
              <a:buSzPts val="2040"/>
              <a:buFont typeface="Times New Roman"/>
              <a:buAutoNum type="arabicPeriod"/>
            </a:pPr>
            <a:r>
              <a:rPr lang="en-IN" sz="2000" dirty="0"/>
              <a:t>Encoding of lists.</a:t>
            </a:r>
            <a:endParaRPr sz="2000" dirty="0"/>
          </a:p>
          <a:p>
            <a:pPr marL="914400" lvl="1" indent="-358140" algn="l" rtl="0">
              <a:spcBef>
                <a:spcPts val="0"/>
              </a:spcBef>
              <a:spcAft>
                <a:spcPts val="0"/>
              </a:spcAft>
              <a:buSzPts val="2040"/>
              <a:buFont typeface="Times New Roman"/>
              <a:buAutoNum type="arabicPeriod"/>
            </a:pPr>
            <a:r>
              <a:rPr lang="en-IN" sz="2000" dirty="0"/>
              <a:t>Splitting of data into training and testing models.</a:t>
            </a:r>
            <a:endParaRPr sz="2000" dirty="0"/>
          </a:p>
          <a:p>
            <a:pPr marL="914400" lvl="1" indent="-358140" algn="l" rtl="0">
              <a:spcBef>
                <a:spcPts val="0"/>
              </a:spcBef>
              <a:spcAft>
                <a:spcPts val="0"/>
              </a:spcAft>
              <a:buSzPts val="2040"/>
              <a:buFont typeface="Times New Roman"/>
              <a:buAutoNum type="arabicPeriod"/>
            </a:pPr>
            <a:r>
              <a:rPr lang="en-IN" sz="2000" dirty="0"/>
              <a:t>Defining the model with respect to the dense layers, activation functions and other parameters.</a:t>
            </a:r>
            <a:endParaRPr sz="2000" dirty="0"/>
          </a:p>
          <a:p>
            <a:pPr marL="914400" lvl="1" indent="-358140" algn="l" rtl="0">
              <a:spcBef>
                <a:spcPts val="0"/>
              </a:spcBef>
              <a:spcAft>
                <a:spcPts val="0"/>
              </a:spcAft>
              <a:buSzPts val="2040"/>
              <a:buFont typeface="Times New Roman"/>
              <a:buAutoNum type="arabicPeriod"/>
            </a:pPr>
            <a:r>
              <a:rPr lang="en-IN" sz="2000" dirty="0"/>
              <a:t>Defining the optimizers and compiling the model.</a:t>
            </a:r>
            <a:endParaRPr sz="2000" dirty="0"/>
          </a:p>
          <a:p>
            <a:pPr marL="914400" lvl="1" indent="-358140" algn="l" rtl="0">
              <a:spcBef>
                <a:spcPts val="0"/>
              </a:spcBef>
              <a:spcAft>
                <a:spcPts val="0"/>
              </a:spcAft>
              <a:buSzPts val="2040"/>
              <a:buFont typeface="Times New Roman"/>
              <a:buAutoNum type="arabicPeriod"/>
            </a:pPr>
            <a:r>
              <a:rPr lang="en-IN" sz="2000" dirty="0"/>
              <a:t>Running the epochs.</a:t>
            </a:r>
            <a:endParaRPr sz="2000" dirty="0"/>
          </a:p>
          <a:p>
            <a:pPr marL="914400" lvl="1" indent="-358140" algn="l" rtl="0">
              <a:spcBef>
                <a:spcPts val="0"/>
              </a:spcBef>
              <a:spcAft>
                <a:spcPts val="0"/>
              </a:spcAft>
              <a:buSzPts val="2040"/>
              <a:buFont typeface="Times New Roman"/>
              <a:buAutoNum type="arabicPeriod"/>
            </a:pPr>
            <a:r>
              <a:rPr lang="en-IN" sz="2000" dirty="0"/>
              <a:t>Saving the model.</a:t>
            </a:r>
            <a:endParaRPr sz="2000" dirty="0"/>
          </a:p>
        </p:txBody>
      </p:sp>
      <p:sp>
        <p:nvSpPr>
          <p:cNvPr id="274" name="Google Shape;274;gb9c7b51a9f_0_0"/>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Implementation</a:t>
            </a:r>
            <a:endParaRPr/>
          </a:p>
        </p:txBody>
      </p:sp>
      <p:pic>
        <p:nvPicPr>
          <p:cNvPr id="275" name="Google Shape;275;gb9c7b51a9f_0_0"/>
          <p:cNvPicPr preferRelativeResize="0"/>
          <p:nvPr/>
        </p:nvPicPr>
        <p:blipFill>
          <a:blip r:embed="rId3">
            <a:alphaModFix/>
          </a:blip>
          <a:stretch>
            <a:fillRect/>
          </a:stretch>
        </p:blipFill>
        <p:spPr>
          <a:xfrm>
            <a:off x="7093450" y="2306413"/>
            <a:ext cx="4642750" cy="22451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gb9c7b51a9f_0_15"/>
          <p:cNvPicPr preferRelativeResize="0"/>
          <p:nvPr/>
        </p:nvPicPr>
        <p:blipFill>
          <a:blip r:embed="rId3">
            <a:alphaModFix/>
          </a:blip>
          <a:stretch>
            <a:fillRect/>
          </a:stretch>
        </p:blipFill>
        <p:spPr>
          <a:xfrm>
            <a:off x="408225" y="346975"/>
            <a:ext cx="7878525" cy="61232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gcd464d6ec4_0_0"/>
          <p:cNvSpPr txBox="1">
            <a:spLocks noGrp="1"/>
          </p:cNvSpPr>
          <p:nvPr>
            <p:ph type="body" idx="1"/>
          </p:nvPr>
        </p:nvSpPr>
        <p:spPr>
          <a:xfrm>
            <a:off x="734775" y="81650"/>
            <a:ext cx="9315000" cy="66129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IN" u="sng" dirty="0">
                <a:latin typeface="Times New Roman"/>
                <a:ea typeface="Times New Roman"/>
                <a:cs typeface="Times New Roman"/>
                <a:sym typeface="Times New Roman"/>
              </a:rPr>
              <a:t>Language Identification:</a:t>
            </a:r>
            <a:endParaRPr u="sng" dirty="0">
              <a:latin typeface="Times New Roman"/>
              <a:ea typeface="Times New Roman"/>
              <a:cs typeface="Times New Roman"/>
              <a:sym typeface="Times New Roman"/>
            </a:endParaRPr>
          </a:p>
          <a:p>
            <a:pPr marL="457200" lvl="0" indent="-358140" algn="l" rtl="0">
              <a:spcBef>
                <a:spcPts val="1000"/>
              </a:spcBef>
              <a:spcAft>
                <a:spcPts val="0"/>
              </a:spcAft>
              <a:buSzPts val="2040"/>
              <a:buAutoNum type="arabicPeriod"/>
            </a:pPr>
            <a:r>
              <a:rPr lang="en-IN" dirty="0"/>
              <a:t>Reading the data from the CSV file.</a:t>
            </a:r>
            <a:endParaRPr dirty="0"/>
          </a:p>
          <a:p>
            <a:pPr marL="457200" lvl="0" indent="-358140" algn="l" rtl="0">
              <a:spcBef>
                <a:spcPts val="0"/>
              </a:spcBef>
              <a:spcAft>
                <a:spcPts val="0"/>
              </a:spcAft>
              <a:buSzPts val="2040"/>
              <a:buAutoNum type="arabicPeriod"/>
            </a:pPr>
            <a:r>
              <a:rPr lang="en-IN" dirty="0"/>
              <a:t>Then </a:t>
            </a:r>
            <a:r>
              <a:rPr lang="en-IN" dirty="0" err="1"/>
              <a:t>preprocessing</a:t>
            </a:r>
            <a:r>
              <a:rPr lang="en-IN" dirty="0"/>
              <a:t> the data i.e.,</a:t>
            </a:r>
            <a:endParaRPr dirty="0"/>
          </a:p>
          <a:p>
            <a:pPr marL="1527811" lvl="1" indent="-514350" algn="l" rtl="0">
              <a:spcBef>
                <a:spcPts val="0"/>
              </a:spcBef>
              <a:spcAft>
                <a:spcPts val="0"/>
              </a:spcAft>
              <a:buSzPts val="2040"/>
              <a:buFont typeface="+mj-lt"/>
              <a:buAutoNum type="romanLcPeriod"/>
            </a:pPr>
            <a:r>
              <a:rPr lang="en-IN" sz="2000" dirty="0"/>
              <a:t>Checking for the number of objects in the dataset.</a:t>
            </a:r>
            <a:endParaRPr sz="2000" dirty="0"/>
          </a:p>
          <a:p>
            <a:pPr marL="1371600" lvl="1" indent="-355600" algn="l" rtl="0">
              <a:spcBef>
                <a:spcPts val="0"/>
              </a:spcBef>
              <a:spcAft>
                <a:spcPts val="0"/>
              </a:spcAft>
              <a:buSzPts val="2000"/>
              <a:buAutoNum type="romanLcPeriod"/>
            </a:pPr>
            <a:r>
              <a:rPr lang="en-IN" sz="2000" dirty="0"/>
              <a:t>Converting the text to lowercase.</a:t>
            </a:r>
            <a:endParaRPr sz="2000" dirty="0"/>
          </a:p>
          <a:p>
            <a:pPr marL="1371600" lvl="1" indent="-355600" algn="l" rtl="0">
              <a:spcBef>
                <a:spcPts val="0"/>
              </a:spcBef>
              <a:spcAft>
                <a:spcPts val="0"/>
              </a:spcAft>
              <a:buSzPts val="2000"/>
              <a:buAutoNum type="romanLcPeriod"/>
            </a:pPr>
            <a:r>
              <a:rPr lang="en-IN" sz="2000" dirty="0"/>
              <a:t>Getting basic info.</a:t>
            </a:r>
            <a:endParaRPr sz="2000" dirty="0"/>
          </a:p>
          <a:p>
            <a:pPr marL="450000" lvl="0" indent="-355600" algn="l" rtl="0">
              <a:spcBef>
                <a:spcPts val="0"/>
              </a:spcBef>
              <a:spcAft>
                <a:spcPts val="0"/>
              </a:spcAft>
              <a:buSzPts val="2000"/>
              <a:buAutoNum type="arabicPeriod"/>
            </a:pPr>
            <a:r>
              <a:rPr lang="en-IN" dirty="0"/>
              <a:t>Build a tokenizer to tokenize the data.</a:t>
            </a:r>
            <a:endParaRPr dirty="0"/>
          </a:p>
          <a:p>
            <a:pPr marL="450000" lvl="0" indent="-355600" algn="l" rtl="0">
              <a:lnSpc>
                <a:spcPct val="100000"/>
              </a:lnSpc>
              <a:spcBef>
                <a:spcPts val="0"/>
              </a:spcBef>
              <a:spcAft>
                <a:spcPts val="0"/>
              </a:spcAft>
              <a:buSzPts val="2000"/>
              <a:buAutoNum type="arabicPeriod"/>
            </a:pPr>
            <a:r>
              <a:rPr lang="en-IN" dirty="0"/>
              <a:t>Build a </a:t>
            </a:r>
            <a:r>
              <a:rPr lang="en-IN" dirty="0" err="1"/>
              <a:t>labelencoder</a:t>
            </a:r>
            <a:r>
              <a:rPr lang="en-IN" dirty="0"/>
              <a:t> to label encode the</a:t>
            </a:r>
            <a:endParaRPr dirty="0"/>
          </a:p>
          <a:p>
            <a:pPr marL="0" lvl="0" indent="0" algn="l" rtl="0">
              <a:lnSpc>
                <a:spcPct val="100000"/>
              </a:lnSpc>
              <a:spcBef>
                <a:spcPts val="1000"/>
              </a:spcBef>
              <a:spcAft>
                <a:spcPts val="0"/>
              </a:spcAft>
              <a:buNone/>
            </a:pPr>
            <a:r>
              <a:rPr lang="en-IN" dirty="0"/>
              <a:t>       languages column values.</a:t>
            </a:r>
            <a:endParaRPr dirty="0"/>
          </a:p>
          <a:p>
            <a:pPr marL="551600" lvl="0" indent="-457200" algn="l" rtl="0">
              <a:spcBef>
                <a:spcPts val="1000"/>
              </a:spcBef>
              <a:spcAft>
                <a:spcPts val="0"/>
              </a:spcAft>
              <a:buSzPts val="2000"/>
              <a:buFont typeface="+mj-lt"/>
              <a:buAutoNum type="arabicPeriod" startAt="5"/>
            </a:pPr>
            <a:r>
              <a:rPr lang="en-IN" dirty="0"/>
              <a:t>Split the dataset in the ratio of 80:20.</a:t>
            </a:r>
            <a:endParaRPr dirty="0"/>
          </a:p>
          <a:p>
            <a:pPr marL="450000" lvl="0" indent="-355600" algn="l" rtl="0">
              <a:spcBef>
                <a:spcPts val="0"/>
              </a:spcBef>
              <a:spcAft>
                <a:spcPts val="0"/>
              </a:spcAft>
              <a:buSzPts val="2000"/>
              <a:buAutoNum type="arabicPeriod" startAt="5"/>
            </a:pPr>
            <a:r>
              <a:rPr lang="en-IN" dirty="0"/>
              <a:t>Build a </a:t>
            </a:r>
            <a:r>
              <a:rPr lang="en-IN" dirty="0" err="1"/>
              <a:t>keras</a:t>
            </a:r>
            <a:r>
              <a:rPr lang="en-IN" dirty="0"/>
              <a:t> model using the sequential</a:t>
            </a:r>
            <a:endParaRPr dirty="0"/>
          </a:p>
          <a:p>
            <a:pPr marL="0" lvl="0" indent="0" algn="l" rtl="0">
              <a:spcBef>
                <a:spcPts val="1000"/>
              </a:spcBef>
              <a:spcAft>
                <a:spcPts val="0"/>
              </a:spcAft>
              <a:buNone/>
            </a:pPr>
            <a:r>
              <a:rPr lang="en-IN" dirty="0"/>
              <a:t>       embedding with </a:t>
            </a:r>
            <a:r>
              <a:rPr lang="en-IN" dirty="0" err="1"/>
              <a:t>softmax</a:t>
            </a:r>
            <a:r>
              <a:rPr lang="en-IN" dirty="0"/>
              <a:t> activation</a:t>
            </a:r>
            <a:endParaRPr dirty="0"/>
          </a:p>
          <a:p>
            <a:pPr marL="0" lvl="0" indent="0" algn="l" rtl="0">
              <a:spcBef>
                <a:spcPts val="1000"/>
              </a:spcBef>
              <a:spcAft>
                <a:spcPts val="0"/>
              </a:spcAft>
              <a:buNone/>
            </a:pPr>
            <a:r>
              <a:rPr lang="en-IN" dirty="0"/>
              <a:t>       function.</a:t>
            </a:r>
            <a:endParaRPr dirty="0"/>
          </a:p>
          <a:p>
            <a:pPr marL="551600" lvl="0" indent="-457200" algn="l" rtl="0">
              <a:spcBef>
                <a:spcPts val="1000"/>
              </a:spcBef>
              <a:spcAft>
                <a:spcPts val="0"/>
              </a:spcAft>
              <a:buSzPts val="2000"/>
              <a:buFont typeface="+mj-lt"/>
              <a:buAutoNum type="arabicPeriod" startAt="7"/>
            </a:pPr>
            <a:r>
              <a:rPr lang="en-IN" dirty="0"/>
              <a:t>Compile the model using categorical </a:t>
            </a:r>
            <a:endParaRPr dirty="0"/>
          </a:p>
          <a:p>
            <a:pPr marL="0" lvl="0" indent="0" algn="l" rtl="0">
              <a:spcBef>
                <a:spcPts val="1000"/>
              </a:spcBef>
              <a:spcAft>
                <a:spcPts val="0"/>
              </a:spcAft>
              <a:buNone/>
            </a:pPr>
            <a:r>
              <a:rPr lang="en-IN" dirty="0"/>
              <a:t>       cross entropy loss function.</a:t>
            </a:r>
            <a:r>
              <a:rPr lang="en-IN" sz="2000" dirty="0"/>
              <a:t>  </a:t>
            </a:r>
            <a:endParaRPr sz="2000" dirty="0"/>
          </a:p>
          <a:p>
            <a:pPr marL="549060" lvl="0" indent="-457200" algn="l" rtl="0">
              <a:spcBef>
                <a:spcPts val="1000"/>
              </a:spcBef>
              <a:spcAft>
                <a:spcPts val="0"/>
              </a:spcAft>
              <a:buSzPts val="2040"/>
              <a:buFont typeface="+mj-lt"/>
              <a:buAutoNum type="arabicPeriod" startAt="8"/>
            </a:pPr>
            <a:r>
              <a:rPr lang="en-IN" dirty="0"/>
              <a:t>Then fit and run the model to a </a:t>
            </a:r>
            <a:endParaRPr dirty="0"/>
          </a:p>
          <a:p>
            <a:pPr marL="0" lvl="0" indent="0" algn="l" rtl="0">
              <a:spcBef>
                <a:spcPts val="1000"/>
              </a:spcBef>
              <a:spcAft>
                <a:spcPts val="0"/>
              </a:spcAft>
              <a:buNone/>
            </a:pPr>
            <a:r>
              <a:rPr lang="en-IN" dirty="0"/>
              <a:t>       maximum of 3 epochs.</a:t>
            </a:r>
            <a:endParaRPr dirty="0"/>
          </a:p>
          <a:p>
            <a:pPr marL="0" lvl="0" indent="0" algn="l" rtl="0">
              <a:spcBef>
                <a:spcPts val="1000"/>
              </a:spcBef>
              <a:spcAft>
                <a:spcPts val="0"/>
              </a:spcAft>
              <a:buNone/>
            </a:pPr>
            <a:endParaRPr u="sng" dirty="0">
              <a:latin typeface="Times New Roman"/>
              <a:ea typeface="Times New Roman"/>
              <a:cs typeface="Times New Roman"/>
              <a:sym typeface="Times New Roman"/>
            </a:endParaRPr>
          </a:p>
        </p:txBody>
      </p:sp>
      <p:pic>
        <p:nvPicPr>
          <p:cNvPr id="288" name="Google Shape;288;gcd464d6ec4_0_0"/>
          <p:cNvPicPr preferRelativeResize="0"/>
          <p:nvPr/>
        </p:nvPicPr>
        <p:blipFill>
          <a:blip r:embed="rId3">
            <a:alphaModFix/>
          </a:blip>
          <a:stretch>
            <a:fillRect/>
          </a:stretch>
        </p:blipFill>
        <p:spPr>
          <a:xfrm>
            <a:off x="5842238" y="2234275"/>
            <a:ext cx="6181725" cy="4267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4" name="Google Shape;294;gcd464d6ec4_0_14"/>
          <p:cNvPicPr preferRelativeResize="0"/>
          <p:nvPr/>
        </p:nvPicPr>
        <p:blipFill>
          <a:blip r:embed="rId3">
            <a:alphaModFix/>
          </a:blip>
          <a:stretch>
            <a:fillRect/>
          </a:stretch>
        </p:blipFill>
        <p:spPr>
          <a:xfrm>
            <a:off x="152400" y="152400"/>
            <a:ext cx="11887199" cy="452240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gcd464d6ec4_0_21"/>
          <p:cNvSpPr txBox="1">
            <a:spLocks noGrp="1"/>
          </p:cNvSpPr>
          <p:nvPr>
            <p:ph type="body" idx="1"/>
          </p:nvPr>
        </p:nvSpPr>
        <p:spPr>
          <a:xfrm>
            <a:off x="645300" y="265350"/>
            <a:ext cx="9404700" cy="59850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IN" u="sng" dirty="0"/>
              <a:t>Integration of both:</a:t>
            </a:r>
            <a:endParaRPr dirty="0"/>
          </a:p>
          <a:p>
            <a:pPr marL="0" lvl="0" indent="0" algn="just" rtl="0">
              <a:spcBef>
                <a:spcPts val="1000"/>
              </a:spcBef>
              <a:spcAft>
                <a:spcPts val="0"/>
              </a:spcAft>
              <a:buNone/>
            </a:pPr>
            <a:r>
              <a:rPr lang="en-IN" dirty="0"/>
              <a:t>We integrate both the models by saving them individually and calling them together in a separate code file. </a:t>
            </a:r>
            <a:r>
              <a:rPr lang="en-IN"/>
              <a:t>Then we use </a:t>
            </a:r>
            <a:r>
              <a:rPr lang="en-IN" dirty="0"/>
              <a:t>both together where we create a function a that takes the parameters the sentence which we want to identify and translate.</a:t>
            </a:r>
            <a:endParaRPr dirty="0"/>
          </a:p>
          <a:p>
            <a:pPr marL="0" lvl="0" indent="0" algn="just" rtl="0">
              <a:spcBef>
                <a:spcPts val="1000"/>
              </a:spcBef>
              <a:spcAft>
                <a:spcPts val="0"/>
              </a:spcAft>
              <a:buNone/>
            </a:pPr>
            <a:endParaRPr dirty="0"/>
          </a:p>
          <a:p>
            <a:pPr marL="0" lvl="0" indent="0" algn="just" rtl="0">
              <a:spcBef>
                <a:spcPts val="1000"/>
              </a:spcBef>
              <a:spcAft>
                <a:spcPts val="0"/>
              </a:spcAft>
              <a:buNone/>
            </a:pPr>
            <a:r>
              <a:rPr lang="en-IN" dirty="0"/>
              <a:t>At first the sentence is identified and then translated using both models then the function shall return both the values as a list of strings.</a:t>
            </a:r>
            <a:endParaRPr dirty="0"/>
          </a:p>
          <a:p>
            <a:pPr marL="0" lvl="0" indent="0" algn="just" rtl="0">
              <a:spcBef>
                <a:spcPts val="1000"/>
              </a:spcBef>
              <a:spcAft>
                <a:spcPts val="0"/>
              </a:spcAft>
              <a:buNone/>
            </a:pPr>
            <a:endParaRPr dirty="0"/>
          </a:p>
          <a:p>
            <a:pPr marL="0" lvl="0" indent="0" algn="just" rtl="0">
              <a:spcBef>
                <a:spcPts val="1000"/>
              </a:spcBef>
              <a:spcAft>
                <a:spcPts val="0"/>
              </a:spcAft>
              <a:buNone/>
            </a:pPr>
            <a:r>
              <a:rPr lang="en-IN" dirty="0"/>
              <a:t>This will be taken by the another function that handles the HTML forms and the results shall be displayed onto the HTML page.</a:t>
            </a:r>
          </a:p>
          <a:p>
            <a:pPr marL="0" lvl="0" indent="0" algn="just" rtl="0">
              <a:spcBef>
                <a:spcPts val="1000"/>
              </a:spcBef>
              <a:spcAft>
                <a:spcPts val="0"/>
              </a:spcAft>
              <a:buNone/>
            </a:pPr>
            <a:r>
              <a:rPr lang="en-IN" dirty="0"/>
              <a:t>   </a:t>
            </a:r>
            <a:endParaRPr dirty="0"/>
          </a:p>
        </p:txBody>
      </p:sp>
      <p:pic>
        <p:nvPicPr>
          <p:cNvPr id="3" name="Picture 2">
            <a:extLst>
              <a:ext uri="{FF2B5EF4-FFF2-40B4-BE49-F238E27FC236}">
                <a16:creationId xmlns:a16="http://schemas.microsoft.com/office/drawing/2014/main" id="{0A2F37D2-C8D3-465B-944F-3690C64791EF}"/>
              </a:ext>
            </a:extLst>
          </p:cNvPr>
          <p:cNvPicPr>
            <a:picLocks noChangeAspect="1"/>
          </p:cNvPicPr>
          <p:nvPr/>
        </p:nvPicPr>
        <p:blipFill>
          <a:blip r:embed="rId3"/>
          <a:stretch>
            <a:fillRect/>
          </a:stretch>
        </p:blipFill>
        <p:spPr>
          <a:xfrm>
            <a:off x="721360" y="4281749"/>
            <a:ext cx="9245600" cy="243401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gcd464d6ec4_0_82"/>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gcd464d6ec4_0_82"/>
          <p:cNvSpPr txBox="1">
            <a:spLocks noGrp="1"/>
          </p:cNvSpPr>
          <p:nvPr>
            <p:ph type="body" idx="1"/>
          </p:nvPr>
        </p:nvSpPr>
        <p:spPr>
          <a:xfrm>
            <a:off x="645300" y="1285875"/>
            <a:ext cx="9404700" cy="49644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309" name="Google Shape;309;gcd464d6ec4_0_82"/>
          <p:cNvPicPr preferRelativeResize="0"/>
          <p:nvPr/>
        </p:nvPicPr>
        <p:blipFill>
          <a:blip r:embed="rId3">
            <a:alphaModFix/>
          </a:blip>
          <a:stretch>
            <a:fillRect/>
          </a:stretch>
        </p:blipFill>
        <p:spPr>
          <a:xfrm>
            <a:off x="346975" y="163275"/>
            <a:ext cx="9701899" cy="65314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gcd464d6ec4_0_27"/>
          <p:cNvSpPr txBox="1">
            <a:spLocks noGrp="1"/>
          </p:cNvSpPr>
          <p:nvPr>
            <p:ph type="body" idx="1"/>
          </p:nvPr>
        </p:nvSpPr>
        <p:spPr>
          <a:xfrm>
            <a:off x="645300" y="265350"/>
            <a:ext cx="9404700" cy="59850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IN" u="sng" dirty="0"/>
              <a:t>Front end:</a:t>
            </a:r>
            <a:endParaRPr u="sng" dirty="0"/>
          </a:p>
          <a:p>
            <a:pPr marL="0" lvl="0" indent="0" algn="just" rtl="0">
              <a:spcBef>
                <a:spcPts val="1000"/>
              </a:spcBef>
              <a:spcAft>
                <a:spcPts val="0"/>
              </a:spcAft>
              <a:buNone/>
            </a:pPr>
            <a:r>
              <a:rPr lang="en-IN" dirty="0"/>
              <a:t>The HTML and CSS file written and saved in the templates and static folders respectively. There are two HTML files developed one for the page where we enter a sentence to be translated and the other is for the page where results are displayed.</a:t>
            </a:r>
            <a:endParaRPr dirty="0"/>
          </a:p>
          <a:p>
            <a:pPr marL="0" lvl="0" indent="0" algn="just" rtl="0">
              <a:spcBef>
                <a:spcPts val="1000"/>
              </a:spcBef>
              <a:spcAft>
                <a:spcPts val="0"/>
              </a:spcAft>
              <a:buNone/>
            </a:pPr>
            <a:endParaRPr dirty="0"/>
          </a:p>
          <a:p>
            <a:pPr marL="0" lvl="0" indent="0" algn="just" rtl="0">
              <a:spcBef>
                <a:spcPts val="1000"/>
              </a:spcBef>
              <a:spcAft>
                <a:spcPts val="0"/>
              </a:spcAft>
              <a:buNone/>
            </a:pPr>
            <a:r>
              <a:rPr lang="en-IN" dirty="0"/>
              <a:t>Thus the Flask API has been used alongside python so as to handle the forms in HTML. Thus we have used .</a:t>
            </a:r>
            <a:r>
              <a:rPr lang="en-IN" dirty="0" err="1"/>
              <a:t>py</a:t>
            </a:r>
            <a:r>
              <a:rPr lang="en-IN" dirty="0"/>
              <a:t> extension to save the </a:t>
            </a:r>
            <a:r>
              <a:rPr lang="en-IN" dirty="0" err="1"/>
              <a:t>frontendcd</a:t>
            </a:r>
            <a:r>
              <a:rPr lang="en-IN" dirty="0"/>
              <a:t> file in python flask application.</a:t>
            </a:r>
            <a:endParaRPr dirty="0"/>
          </a:p>
          <a:p>
            <a:pPr marL="0" lvl="0" indent="0" algn="just" rtl="0">
              <a:spcBef>
                <a:spcPts val="1000"/>
              </a:spcBef>
              <a:spcAft>
                <a:spcPts val="0"/>
              </a:spcAft>
              <a:buNone/>
            </a:pPr>
            <a:endParaRPr dirty="0"/>
          </a:p>
          <a:p>
            <a:pPr marL="0" lvl="0" indent="0" algn="just" rtl="0">
              <a:spcBef>
                <a:spcPts val="1000"/>
              </a:spcBef>
              <a:spcAft>
                <a:spcPts val="0"/>
              </a:spcAft>
              <a:buNone/>
            </a:pPr>
            <a:r>
              <a:rPr lang="en-IN" dirty="0"/>
              <a:t>Then we have also used the Anaconda </a:t>
            </a:r>
            <a:r>
              <a:rPr lang="en-IN" dirty="0" err="1"/>
              <a:t>cmd</a:t>
            </a:r>
            <a:r>
              <a:rPr lang="en-IN" dirty="0"/>
              <a:t> prompt to launch our flask application on the Chrome web browser.</a:t>
            </a: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gcd464d6ec4_0_74"/>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 name="Google Shape;322;gcd464d6ec4_0_74"/>
          <p:cNvSpPr txBox="1">
            <a:spLocks noGrp="1"/>
          </p:cNvSpPr>
          <p:nvPr>
            <p:ph type="body" idx="1"/>
          </p:nvPr>
        </p:nvSpPr>
        <p:spPr>
          <a:xfrm>
            <a:off x="645300" y="1285875"/>
            <a:ext cx="9404700" cy="49644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323" name="Google Shape;323;gcd464d6ec4_0_74"/>
          <p:cNvPicPr preferRelativeResize="0"/>
          <p:nvPr/>
        </p:nvPicPr>
        <p:blipFill>
          <a:blip r:embed="rId3">
            <a:alphaModFix/>
          </a:blip>
          <a:stretch>
            <a:fillRect/>
          </a:stretch>
        </p:blipFill>
        <p:spPr>
          <a:xfrm>
            <a:off x="0" y="190500"/>
            <a:ext cx="12192000" cy="6477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gcd464d6ec4_0_61"/>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0" name="Google Shape;330;gcd464d6ec4_0_61"/>
          <p:cNvSpPr txBox="1">
            <a:spLocks noGrp="1"/>
          </p:cNvSpPr>
          <p:nvPr>
            <p:ph type="body" idx="1"/>
          </p:nvPr>
        </p:nvSpPr>
        <p:spPr>
          <a:xfrm>
            <a:off x="645300" y="1285875"/>
            <a:ext cx="9404700" cy="49644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331" name="Google Shape;331;gcd464d6ec4_0_61"/>
          <p:cNvPicPr preferRelativeResize="0"/>
          <p:nvPr/>
        </p:nvPicPr>
        <p:blipFill>
          <a:blip r:embed="rId3">
            <a:alphaModFix/>
          </a:blip>
          <a:stretch>
            <a:fillRect/>
          </a:stretch>
        </p:blipFill>
        <p:spPr>
          <a:xfrm>
            <a:off x="0" y="190500"/>
            <a:ext cx="12192000" cy="6477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gb9c7b51a9f_0_7"/>
          <p:cNvSpPr txBox="1">
            <a:spLocks noGrp="1"/>
          </p:cNvSpPr>
          <p:nvPr>
            <p:ph type="body" idx="1"/>
          </p:nvPr>
        </p:nvSpPr>
        <p:spPr>
          <a:xfrm>
            <a:off x="734775" y="244925"/>
            <a:ext cx="6046200" cy="6003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IN" sz="4200" dirty="0">
                <a:solidFill>
                  <a:schemeClr val="lt2"/>
                </a:solidFill>
                <a:latin typeface="Century Gothic"/>
                <a:ea typeface="Century Gothic"/>
                <a:cs typeface="Century Gothic"/>
                <a:sym typeface="Century Gothic"/>
              </a:rPr>
              <a:t>RESULTS</a:t>
            </a:r>
            <a:endParaRPr sz="1800" dirty="0"/>
          </a:p>
          <a:p>
            <a:pPr marL="0" lvl="0" indent="0" algn="just" rtl="0">
              <a:spcBef>
                <a:spcPts val="1000"/>
              </a:spcBef>
              <a:spcAft>
                <a:spcPts val="0"/>
              </a:spcAft>
              <a:buNone/>
            </a:pPr>
            <a:r>
              <a:rPr lang="en-IN" u="sng" dirty="0"/>
              <a:t>Language Translation:</a:t>
            </a:r>
            <a:endParaRPr u="sng" dirty="0"/>
          </a:p>
          <a:p>
            <a:pPr marL="0" lvl="0" indent="0" algn="just" rtl="0">
              <a:spcBef>
                <a:spcPts val="1000"/>
              </a:spcBef>
              <a:spcAft>
                <a:spcPts val="0"/>
              </a:spcAft>
              <a:buNone/>
            </a:pPr>
            <a:endParaRPr sz="1800" dirty="0"/>
          </a:p>
          <a:p>
            <a:pPr marL="0" lvl="0" indent="0" algn="just" rtl="0">
              <a:spcBef>
                <a:spcPts val="1000"/>
              </a:spcBef>
              <a:spcAft>
                <a:spcPts val="0"/>
              </a:spcAft>
              <a:buNone/>
            </a:pPr>
            <a:r>
              <a:rPr lang="en-IN" sz="1800" dirty="0">
                <a:latin typeface="Times New Roman"/>
                <a:ea typeface="Times New Roman"/>
                <a:cs typeface="Times New Roman"/>
                <a:sym typeface="Times New Roman"/>
              </a:rPr>
              <a:t>As one could observe the model has got stabilised</a:t>
            </a:r>
            <a:r>
              <a:rPr lang="en-IN" sz="1800" dirty="0"/>
              <a:t> </a:t>
            </a:r>
            <a:r>
              <a:rPr lang="en-IN" sz="1800" dirty="0">
                <a:latin typeface="Times New Roman"/>
                <a:ea typeface="Times New Roman"/>
                <a:cs typeface="Times New Roman"/>
                <a:sym typeface="Times New Roman"/>
              </a:rPr>
              <a:t>after 22 epochs or so. Thus any further training would lead to overfitting.</a:t>
            </a:r>
            <a:endParaRPr sz="1800" dirty="0">
              <a:latin typeface="Times New Roman"/>
              <a:ea typeface="Times New Roman"/>
              <a:cs typeface="Times New Roman"/>
              <a:sym typeface="Times New Roman"/>
            </a:endParaRPr>
          </a:p>
          <a:p>
            <a:pPr marL="0" lvl="0" indent="0" algn="just" rtl="0">
              <a:spcBef>
                <a:spcPts val="1000"/>
              </a:spcBef>
              <a:spcAft>
                <a:spcPts val="0"/>
              </a:spcAft>
              <a:buNone/>
            </a:pPr>
            <a:endParaRPr sz="1800" dirty="0">
              <a:latin typeface="Times New Roman"/>
              <a:ea typeface="Times New Roman"/>
              <a:cs typeface="Times New Roman"/>
              <a:sym typeface="Times New Roman"/>
            </a:endParaRPr>
          </a:p>
          <a:p>
            <a:pPr marL="0" lvl="0" indent="0" algn="just" rtl="0">
              <a:spcBef>
                <a:spcPts val="1000"/>
              </a:spcBef>
              <a:spcAft>
                <a:spcPts val="0"/>
              </a:spcAft>
              <a:buNone/>
            </a:pPr>
            <a:r>
              <a:rPr lang="en-IN" sz="1800" dirty="0">
                <a:latin typeface="Times New Roman"/>
                <a:ea typeface="Times New Roman"/>
                <a:cs typeface="Times New Roman"/>
                <a:sym typeface="Times New Roman"/>
              </a:rPr>
              <a:t>The results which we got were quite intuitive. The results indicate that the model which we have implemented is able</a:t>
            </a:r>
            <a:r>
              <a:rPr lang="en-IN" sz="1800" dirty="0"/>
              <a:t> </a:t>
            </a:r>
            <a:r>
              <a:rPr lang="en-IN" sz="1800" dirty="0">
                <a:latin typeface="Times New Roman"/>
                <a:ea typeface="Times New Roman"/>
                <a:cs typeface="Times New Roman"/>
                <a:sym typeface="Times New Roman"/>
              </a:rPr>
              <a:t>to grasp the context of the sentence and translate the same.</a:t>
            </a:r>
            <a:endParaRPr sz="1800" dirty="0">
              <a:latin typeface="Times New Roman"/>
              <a:ea typeface="Times New Roman"/>
              <a:cs typeface="Times New Roman"/>
              <a:sym typeface="Times New Roman"/>
            </a:endParaRPr>
          </a:p>
          <a:p>
            <a:pPr marL="0" lvl="0" indent="0" algn="just" rtl="0">
              <a:spcBef>
                <a:spcPts val="1000"/>
              </a:spcBef>
              <a:spcAft>
                <a:spcPts val="0"/>
              </a:spcAft>
              <a:buNone/>
            </a:pPr>
            <a:endParaRPr sz="1800" dirty="0">
              <a:latin typeface="Times New Roman"/>
              <a:ea typeface="Times New Roman"/>
              <a:cs typeface="Times New Roman"/>
              <a:sym typeface="Times New Roman"/>
            </a:endParaRPr>
          </a:p>
          <a:p>
            <a:pPr marL="0" lvl="0" indent="0" algn="just" rtl="0">
              <a:spcBef>
                <a:spcPts val="1000"/>
              </a:spcBef>
              <a:spcAft>
                <a:spcPts val="0"/>
              </a:spcAft>
              <a:buNone/>
            </a:pPr>
            <a:r>
              <a:rPr lang="en-IN" sz="1800" dirty="0">
                <a:latin typeface="Times New Roman"/>
                <a:ea typeface="Times New Roman"/>
                <a:cs typeface="Times New Roman"/>
                <a:sym typeface="Times New Roman"/>
              </a:rPr>
              <a:t>Thus the model  we implemented using LSTM with encoder</a:t>
            </a:r>
            <a:r>
              <a:rPr lang="en-IN" sz="1800" dirty="0"/>
              <a:t> </a:t>
            </a:r>
            <a:r>
              <a:rPr lang="en-IN" sz="1800" dirty="0">
                <a:latin typeface="Times New Roman"/>
                <a:ea typeface="Times New Roman"/>
                <a:cs typeface="Times New Roman"/>
                <a:sym typeface="Times New Roman"/>
              </a:rPr>
              <a:t>and decoder methodology has worked out and is now ready for the implementation of</a:t>
            </a:r>
            <a:r>
              <a:rPr lang="en-IN" sz="1800" dirty="0"/>
              <a:t> </a:t>
            </a:r>
            <a:r>
              <a:rPr lang="en-IN" sz="1800" dirty="0">
                <a:latin typeface="Times New Roman"/>
                <a:ea typeface="Times New Roman"/>
                <a:cs typeface="Times New Roman"/>
                <a:sym typeface="Times New Roman"/>
              </a:rPr>
              <a:t>the language identification systems.</a:t>
            </a:r>
            <a:endParaRPr sz="1800" dirty="0">
              <a:latin typeface="Times New Roman"/>
              <a:ea typeface="Times New Roman"/>
              <a:cs typeface="Times New Roman"/>
              <a:sym typeface="Times New Roman"/>
            </a:endParaRPr>
          </a:p>
          <a:p>
            <a:pPr marL="0" lvl="0" indent="0" algn="just" rtl="0">
              <a:spcBef>
                <a:spcPts val="1000"/>
              </a:spcBef>
              <a:spcAft>
                <a:spcPts val="0"/>
              </a:spcAft>
              <a:buNone/>
            </a:pPr>
            <a:endParaRPr sz="1800" dirty="0">
              <a:latin typeface="Times New Roman"/>
              <a:ea typeface="Times New Roman"/>
              <a:cs typeface="Times New Roman"/>
              <a:sym typeface="Times New Roman"/>
            </a:endParaRPr>
          </a:p>
        </p:txBody>
      </p:sp>
      <p:pic>
        <p:nvPicPr>
          <p:cNvPr id="346" name="Google Shape;346;gb9c7b51a9f_0_7"/>
          <p:cNvPicPr preferRelativeResize="0"/>
          <p:nvPr/>
        </p:nvPicPr>
        <p:blipFill>
          <a:blip r:embed="rId3">
            <a:alphaModFix/>
          </a:blip>
          <a:stretch>
            <a:fillRect/>
          </a:stretch>
        </p:blipFill>
        <p:spPr>
          <a:xfrm>
            <a:off x="6781113" y="435425"/>
            <a:ext cx="5324475" cy="3619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gcd464d6ec4_0_99"/>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CONTENTS</a:t>
            </a:r>
            <a:endParaRPr/>
          </a:p>
        </p:txBody>
      </p:sp>
      <p:sp>
        <p:nvSpPr>
          <p:cNvPr id="166" name="Google Shape;166;gcd464d6ec4_0_99"/>
          <p:cNvSpPr txBox="1">
            <a:spLocks noGrp="1"/>
          </p:cNvSpPr>
          <p:nvPr>
            <p:ph type="body" idx="1"/>
          </p:nvPr>
        </p:nvSpPr>
        <p:spPr>
          <a:xfrm>
            <a:off x="645300" y="1853125"/>
            <a:ext cx="9404700" cy="5106900"/>
          </a:xfrm>
          <a:prstGeom prst="rect">
            <a:avLst/>
          </a:prstGeom>
        </p:spPr>
        <p:txBody>
          <a:bodyPr spcFirstLastPara="1" wrap="square" lIns="91425" tIns="45700" rIns="91425" bIns="45700" anchor="t" anchorCtr="0">
            <a:noAutofit/>
          </a:bodyPr>
          <a:lstStyle/>
          <a:p>
            <a:pPr marL="457200" lvl="0" indent="-358140" algn="l" rtl="0">
              <a:spcBef>
                <a:spcPts val="1000"/>
              </a:spcBef>
              <a:spcAft>
                <a:spcPts val="0"/>
              </a:spcAft>
              <a:buSzPts val="2040"/>
              <a:buFont typeface="Times New Roman"/>
              <a:buAutoNum type="arabicPeriod"/>
            </a:pPr>
            <a:r>
              <a:rPr lang="en-IN" dirty="0"/>
              <a:t>Introduction</a:t>
            </a:r>
            <a:endParaRPr dirty="0"/>
          </a:p>
          <a:p>
            <a:pPr marL="914400" lvl="1" indent="-370840" algn="l" rtl="0">
              <a:spcBef>
                <a:spcPts val="0"/>
              </a:spcBef>
              <a:spcAft>
                <a:spcPts val="0"/>
              </a:spcAft>
              <a:buSzPts val="2240"/>
              <a:buFont typeface="Times New Roman"/>
              <a:buAutoNum type="alphaLcPeriod"/>
            </a:pPr>
            <a:r>
              <a:rPr lang="en-IN" sz="2000" dirty="0"/>
              <a:t>Deep Learning</a:t>
            </a:r>
            <a:endParaRPr sz="2000" dirty="0"/>
          </a:p>
          <a:p>
            <a:pPr marL="914400" lvl="1" indent="-355600" algn="l" rtl="0">
              <a:spcBef>
                <a:spcPts val="0"/>
              </a:spcBef>
              <a:spcAft>
                <a:spcPts val="0"/>
              </a:spcAft>
              <a:buSzPts val="2000"/>
              <a:buFont typeface="Times New Roman"/>
              <a:buAutoNum type="alphaLcPeriod"/>
            </a:pPr>
            <a:r>
              <a:rPr lang="en-IN" sz="2000" dirty="0"/>
              <a:t>Natural Language Processing</a:t>
            </a:r>
            <a:endParaRPr sz="2000" dirty="0"/>
          </a:p>
          <a:p>
            <a:pPr marL="914400" lvl="1" indent="-355600" algn="l" rtl="0">
              <a:spcBef>
                <a:spcPts val="0"/>
              </a:spcBef>
              <a:spcAft>
                <a:spcPts val="0"/>
              </a:spcAft>
              <a:buSzPts val="2000"/>
              <a:buFont typeface="Times New Roman"/>
              <a:buAutoNum type="alphaLcPeriod"/>
            </a:pPr>
            <a:r>
              <a:rPr lang="en-IN" sz="2000" dirty="0"/>
              <a:t>Uses of Natural Language 	Processing</a:t>
            </a:r>
            <a:endParaRPr sz="2000" dirty="0"/>
          </a:p>
          <a:p>
            <a:pPr marL="457200" lvl="0" indent="-358140" algn="l" rtl="0">
              <a:spcBef>
                <a:spcPts val="0"/>
              </a:spcBef>
              <a:spcAft>
                <a:spcPts val="0"/>
              </a:spcAft>
              <a:buSzPts val="2040"/>
              <a:buFont typeface="Times New Roman"/>
              <a:buAutoNum type="arabicPeriod"/>
            </a:pPr>
            <a:r>
              <a:rPr lang="en-IN" dirty="0"/>
              <a:t>Literature Survey</a:t>
            </a:r>
            <a:endParaRPr dirty="0"/>
          </a:p>
          <a:p>
            <a:pPr marL="457200" lvl="0" indent="-358140" algn="l" rtl="0">
              <a:spcBef>
                <a:spcPts val="0"/>
              </a:spcBef>
              <a:spcAft>
                <a:spcPts val="0"/>
              </a:spcAft>
              <a:buSzPts val="2040"/>
              <a:buFont typeface="Times New Roman"/>
              <a:buAutoNum type="arabicPeriod"/>
            </a:pPr>
            <a:r>
              <a:rPr lang="en-IN" dirty="0"/>
              <a:t>Problem Identification and Objectives</a:t>
            </a:r>
            <a:endParaRPr dirty="0"/>
          </a:p>
          <a:p>
            <a:pPr marL="914400" lvl="1" indent="-370840" algn="l" rtl="0">
              <a:spcBef>
                <a:spcPts val="0"/>
              </a:spcBef>
              <a:spcAft>
                <a:spcPts val="0"/>
              </a:spcAft>
              <a:buSzPts val="2240"/>
              <a:buFont typeface="Times New Roman"/>
              <a:buAutoNum type="alphaLcPeriod"/>
            </a:pPr>
            <a:r>
              <a:rPr lang="en-IN" sz="2000" dirty="0"/>
              <a:t>Language Identification and Translation Problem</a:t>
            </a:r>
            <a:endParaRPr sz="2000" dirty="0"/>
          </a:p>
          <a:p>
            <a:pPr marL="914400" lvl="1" indent="-355600" algn="l" rtl="0">
              <a:spcBef>
                <a:spcPts val="0"/>
              </a:spcBef>
              <a:spcAft>
                <a:spcPts val="0"/>
              </a:spcAft>
              <a:buSzPts val="2000"/>
              <a:buFont typeface="Times New Roman"/>
              <a:buAutoNum type="alphaLcPeriod"/>
            </a:pPr>
            <a:r>
              <a:rPr lang="en-IN" sz="2000" dirty="0"/>
              <a:t>Objectives and Proposed Solution</a:t>
            </a:r>
            <a:endParaRPr sz="2000" dirty="0"/>
          </a:p>
          <a:p>
            <a:pPr marL="457200" lvl="0" indent="-358140" algn="l" rtl="0">
              <a:spcBef>
                <a:spcPts val="0"/>
              </a:spcBef>
              <a:spcAft>
                <a:spcPts val="0"/>
              </a:spcAft>
              <a:buSzPts val="2040"/>
              <a:buFont typeface="Times New Roman"/>
              <a:buAutoNum type="arabicPeriod"/>
            </a:pPr>
            <a:r>
              <a:rPr lang="en-IN" dirty="0"/>
              <a:t>Methodology</a:t>
            </a:r>
            <a:endParaRPr dirty="0"/>
          </a:p>
          <a:p>
            <a:pPr marL="914400" lvl="1" indent="-370840" algn="l" rtl="0">
              <a:spcBef>
                <a:spcPts val="0"/>
              </a:spcBef>
              <a:spcAft>
                <a:spcPts val="0"/>
              </a:spcAft>
              <a:buSzPts val="2240"/>
              <a:buFont typeface="Times New Roman"/>
              <a:buAutoNum type="alphaLcPeriod"/>
            </a:pPr>
            <a:r>
              <a:rPr lang="en-IN" sz="2000" dirty="0"/>
              <a:t>Language Identification</a:t>
            </a:r>
            <a:endParaRPr sz="2000" dirty="0"/>
          </a:p>
          <a:p>
            <a:pPr marL="914400" lvl="1" indent="-355600" algn="l" rtl="0">
              <a:spcBef>
                <a:spcPts val="0"/>
              </a:spcBef>
              <a:spcAft>
                <a:spcPts val="0"/>
              </a:spcAft>
              <a:buSzPts val="2000"/>
              <a:buFont typeface="Times New Roman"/>
              <a:buAutoNum type="alphaLcPeriod"/>
            </a:pPr>
            <a:r>
              <a:rPr lang="en-IN" sz="2000" dirty="0"/>
              <a:t>Language Translation</a:t>
            </a:r>
            <a:endParaRPr sz="2000" dirty="0"/>
          </a:p>
          <a:p>
            <a:pPr marL="457200" lvl="0" indent="-358140" algn="l" rtl="0">
              <a:spcBef>
                <a:spcPts val="0"/>
              </a:spcBef>
              <a:spcAft>
                <a:spcPts val="0"/>
              </a:spcAft>
              <a:buSzPts val="2040"/>
              <a:buFont typeface="Times New Roman"/>
              <a:buAutoNum type="arabicPeriod"/>
            </a:pPr>
            <a:r>
              <a:rPr lang="en-IN" dirty="0"/>
              <a:t>Datasets</a:t>
            </a:r>
            <a:endParaRPr dirty="0"/>
          </a:p>
          <a:p>
            <a:pPr marL="457200" lvl="0" indent="0" algn="l" rtl="0">
              <a:spcBef>
                <a:spcPts val="1000"/>
              </a:spcBef>
              <a:spcAft>
                <a:spcPts val="0"/>
              </a:spcAft>
              <a:buNone/>
            </a:pPr>
            <a:endParaRPr sz="20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gcd464d6ec4_0_6"/>
          <p:cNvSpPr txBox="1">
            <a:spLocks noGrp="1"/>
          </p:cNvSpPr>
          <p:nvPr>
            <p:ph type="body" idx="1"/>
          </p:nvPr>
        </p:nvSpPr>
        <p:spPr>
          <a:xfrm>
            <a:off x="645300" y="224525"/>
            <a:ext cx="9404700" cy="6025800"/>
          </a:xfrm>
          <a:prstGeom prst="rect">
            <a:avLst/>
          </a:prstGeom>
        </p:spPr>
        <p:txBody>
          <a:bodyPr spcFirstLastPara="1" wrap="square" lIns="91425" tIns="45700" rIns="91425" bIns="45700" anchor="t" anchorCtr="0">
            <a:noAutofit/>
          </a:bodyPr>
          <a:lstStyle/>
          <a:p>
            <a:pPr marL="0" lvl="0" indent="0" algn="just" rtl="0">
              <a:spcBef>
                <a:spcPts val="1000"/>
              </a:spcBef>
              <a:spcAft>
                <a:spcPts val="0"/>
              </a:spcAft>
              <a:buNone/>
            </a:pPr>
            <a:r>
              <a:rPr lang="en-IN" u="sng" dirty="0"/>
              <a:t>Language Identification:</a:t>
            </a:r>
            <a:endParaRPr u="sng" dirty="0"/>
          </a:p>
          <a:p>
            <a:pPr marL="0" lvl="0" indent="0" algn="just" rtl="0">
              <a:spcBef>
                <a:spcPts val="1000"/>
              </a:spcBef>
              <a:spcAft>
                <a:spcPts val="0"/>
              </a:spcAft>
              <a:buNone/>
            </a:pPr>
            <a:r>
              <a:rPr lang="en-IN" dirty="0"/>
              <a:t>As one could observe the number of epochs taken is 3. We have evaluated the model on the testing data where we got an accuracy of 93%. </a:t>
            </a:r>
            <a:endParaRPr dirty="0"/>
          </a:p>
          <a:p>
            <a:pPr marL="0" lvl="0" indent="0" algn="just" rtl="0">
              <a:spcBef>
                <a:spcPts val="1000"/>
              </a:spcBef>
              <a:spcAft>
                <a:spcPts val="0"/>
              </a:spcAft>
              <a:buNone/>
            </a:pPr>
            <a:endParaRPr dirty="0"/>
          </a:p>
          <a:p>
            <a:pPr marL="0" lvl="0" indent="0" algn="just" rtl="0">
              <a:spcBef>
                <a:spcPts val="1000"/>
              </a:spcBef>
              <a:spcAft>
                <a:spcPts val="0"/>
              </a:spcAft>
              <a:buNone/>
            </a:pPr>
            <a:r>
              <a:rPr lang="en-IN" dirty="0"/>
              <a:t>Then we tend to pick up the labels encoded for each language and then we try to give them a trial test over a sentence from a language. At first we gave </a:t>
            </a:r>
            <a:r>
              <a:rPr lang="en-IN" dirty="0" err="1"/>
              <a:t>french</a:t>
            </a:r>
            <a:r>
              <a:rPr lang="en-IN" dirty="0"/>
              <a:t> and then we gave another </a:t>
            </a:r>
            <a:r>
              <a:rPr lang="en-IN" dirty="0" err="1"/>
              <a:t>french</a:t>
            </a:r>
            <a:r>
              <a:rPr lang="en-IN" dirty="0"/>
              <a:t> sentence. </a:t>
            </a:r>
            <a:endParaRPr dirty="0"/>
          </a:p>
          <a:p>
            <a:pPr marL="0" lvl="0" indent="0" algn="just" rtl="0">
              <a:spcBef>
                <a:spcPts val="1000"/>
              </a:spcBef>
              <a:spcAft>
                <a:spcPts val="0"/>
              </a:spcAft>
              <a:buNone/>
            </a:pPr>
            <a:endParaRPr dirty="0"/>
          </a:p>
          <a:p>
            <a:pPr marL="0" lvl="0" indent="0" algn="just" rtl="0">
              <a:spcBef>
                <a:spcPts val="1000"/>
              </a:spcBef>
              <a:spcAft>
                <a:spcPts val="0"/>
              </a:spcAft>
              <a:buNone/>
            </a:pPr>
            <a:r>
              <a:rPr lang="en-IN" dirty="0"/>
              <a:t>Even though the model has been trained on the </a:t>
            </a:r>
            <a:r>
              <a:rPr lang="en-IN" dirty="0" err="1"/>
              <a:t>german</a:t>
            </a:r>
            <a:r>
              <a:rPr lang="en-IN" dirty="0"/>
              <a:t> and </a:t>
            </a:r>
            <a:r>
              <a:rPr lang="en-IN" dirty="0" err="1"/>
              <a:t>french</a:t>
            </a:r>
            <a:r>
              <a:rPr lang="en-IN" dirty="0"/>
              <a:t>, the 2nd </a:t>
            </a:r>
            <a:r>
              <a:rPr lang="en-IN" dirty="0" err="1"/>
              <a:t>french</a:t>
            </a:r>
            <a:r>
              <a:rPr lang="en-IN" dirty="0"/>
              <a:t> sentence was quite misrepresented by the model built.</a:t>
            </a:r>
            <a:endParaRPr dirty="0"/>
          </a:p>
          <a:p>
            <a:pPr marL="0" lvl="0" indent="0" algn="just" rtl="0">
              <a:spcBef>
                <a:spcPts val="1000"/>
              </a:spcBef>
              <a:spcAft>
                <a:spcPts val="0"/>
              </a:spcAft>
              <a:buNone/>
            </a:pPr>
            <a:endParaRPr dirty="0"/>
          </a:p>
        </p:txBody>
      </p:sp>
      <p:pic>
        <p:nvPicPr>
          <p:cNvPr id="353" name="Google Shape;353;gcd464d6ec4_0_6"/>
          <p:cNvPicPr preferRelativeResize="0"/>
          <p:nvPr/>
        </p:nvPicPr>
        <p:blipFill>
          <a:blip r:embed="rId3">
            <a:alphaModFix/>
          </a:blip>
          <a:stretch>
            <a:fillRect/>
          </a:stretch>
        </p:blipFill>
        <p:spPr>
          <a:xfrm>
            <a:off x="1404938" y="4056275"/>
            <a:ext cx="8239125" cy="1847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gcd464d6ec4_0_33"/>
          <p:cNvSpPr txBox="1">
            <a:spLocks noGrp="1"/>
          </p:cNvSpPr>
          <p:nvPr>
            <p:ph type="body" idx="1"/>
          </p:nvPr>
        </p:nvSpPr>
        <p:spPr>
          <a:xfrm>
            <a:off x="604475" y="265350"/>
            <a:ext cx="9404700" cy="49644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IN" u="sng" dirty="0"/>
              <a:t>Final Result:</a:t>
            </a:r>
            <a:endParaRPr u="sng" dirty="0"/>
          </a:p>
          <a:p>
            <a:pPr marL="0" lvl="0" indent="0" algn="l" rtl="0">
              <a:spcBef>
                <a:spcPts val="1000"/>
              </a:spcBef>
              <a:spcAft>
                <a:spcPts val="0"/>
              </a:spcAft>
              <a:buNone/>
            </a:pPr>
            <a:r>
              <a:rPr lang="en-IN" dirty="0"/>
              <a:t>The following are the snapshots from the results that we got by running the flask code. At first we have given the input as ich bin in </a:t>
            </a:r>
            <a:r>
              <a:rPr lang="en-IN" dirty="0" err="1"/>
              <a:t>german</a:t>
            </a:r>
            <a:r>
              <a:rPr lang="en-IN" dirty="0"/>
              <a:t> and then pressed the button below. On the 2nd page we would get the results as I am ( Language detected was German ) which is the accurate output.</a:t>
            </a:r>
            <a:endParaRPr dirty="0"/>
          </a:p>
        </p:txBody>
      </p:sp>
      <p:pic>
        <p:nvPicPr>
          <p:cNvPr id="360" name="Google Shape;360;gcd464d6ec4_0_33"/>
          <p:cNvPicPr preferRelativeResize="0"/>
          <p:nvPr/>
        </p:nvPicPr>
        <p:blipFill>
          <a:blip r:embed="rId3">
            <a:alphaModFix/>
          </a:blip>
          <a:stretch>
            <a:fillRect/>
          </a:stretch>
        </p:blipFill>
        <p:spPr>
          <a:xfrm>
            <a:off x="0" y="2204350"/>
            <a:ext cx="12192001" cy="46536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gcd464d6ec4_0_54"/>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7" name="Google Shape;367;gcd464d6ec4_0_54"/>
          <p:cNvSpPr txBox="1">
            <a:spLocks noGrp="1"/>
          </p:cNvSpPr>
          <p:nvPr>
            <p:ph type="body" idx="1"/>
          </p:nvPr>
        </p:nvSpPr>
        <p:spPr>
          <a:xfrm>
            <a:off x="645300" y="1285875"/>
            <a:ext cx="9404700" cy="49644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368" name="Google Shape;368;gcd464d6ec4_0_54"/>
          <p:cNvPicPr preferRelativeResize="0"/>
          <p:nvPr/>
        </p:nvPicPr>
        <p:blipFill>
          <a:blip r:embed="rId3">
            <a:alphaModFix/>
          </a:blip>
          <a:stretch>
            <a:fillRect/>
          </a:stretch>
        </p:blipFill>
        <p:spPr>
          <a:xfrm>
            <a:off x="0" y="190500"/>
            <a:ext cx="12192000" cy="6477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gcd464d6ec4_0_40"/>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gcd464d6ec4_0_40"/>
          <p:cNvSpPr txBox="1">
            <a:spLocks noGrp="1"/>
          </p:cNvSpPr>
          <p:nvPr>
            <p:ph type="body" idx="1"/>
          </p:nvPr>
        </p:nvSpPr>
        <p:spPr>
          <a:xfrm>
            <a:off x="645300" y="1285875"/>
            <a:ext cx="9404700" cy="49644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376" name="Google Shape;376;gcd464d6ec4_0_40"/>
          <p:cNvPicPr preferRelativeResize="0"/>
          <p:nvPr/>
        </p:nvPicPr>
        <p:blipFill>
          <a:blip r:embed="rId3">
            <a:alphaModFix/>
          </a:blip>
          <a:stretch>
            <a:fillRect/>
          </a:stretch>
        </p:blipFill>
        <p:spPr>
          <a:xfrm>
            <a:off x="0" y="190500"/>
            <a:ext cx="12192000" cy="6477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15"/>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IN"/>
              <a:t>Conclusion</a:t>
            </a:r>
            <a:br>
              <a:rPr lang="en-IN"/>
            </a:br>
            <a:endParaRPr/>
          </a:p>
        </p:txBody>
      </p:sp>
      <p:sp>
        <p:nvSpPr>
          <p:cNvPr id="382" name="Google Shape;382;p15"/>
          <p:cNvSpPr txBox="1">
            <a:spLocks noGrp="1"/>
          </p:cNvSpPr>
          <p:nvPr>
            <p:ph type="body" idx="1"/>
          </p:nvPr>
        </p:nvSpPr>
        <p:spPr>
          <a:xfrm>
            <a:off x="775600" y="2012125"/>
            <a:ext cx="9552000" cy="4131600"/>
          </a:xfrm>
          <a:prstGeom prst="rect">
            <a:avLst/>
          </a:prstGeom>
          <a:noFill/>
          <a:ln>
            <a:noFill/>
          </a:ln>
        </p:spPr>
        <p:txBody>
          <a:bodyPr spcFirstLastPara="1" wrap="square" lIns="91425" tIns="45700" rIns="91425" bIns="45700" anchor="t" anchorCtr="0">
            <a:normAutofit/>
          </a:bodyPr>
          <a:lstStyle/>
          <a:p>
            <a:pPr marL="89999" lvl="0" indent="0" algn="just" rtl="0">
              <a:spcBef>
                <a:spcPts val="0"/>
              </a:spcBef>
              <a:spcAft>
                <a:spcPts val="0"/>
              </a:spcAft>
              <a:buSzPts val="1600"/>
              <a:buNone/>
            </a:pPr>
            <a:r>
              <a:rPr lang="en-IN" sz="1800">
                <a:latin typeface="Times New Roman"/>
                <a:ea typeface="Times New Roman"/>
                <a:cs typeface="Times New Roman"/>
                <a:sym typeface="Times New Roman"/>
              </a:rPr>
              <a:t>Hence the combination of the Recurrent Neural Networks LSTM’s with encoder and decoder models has resulted in a greater a  improvement in terms of accuracy and could be used to build a LID that is a Language IDentification and translation model where the inputs in the format of </a:t>
            </a:r>
            <a:r>
              <a:rPr lang="en-IN" sz="1800"/>
              <a:t>text.</a:t>
            </a:r>
            <a:r>
              <a:rPr lang="en-IN" sz="1800">
                <a:latin typeface="Times New Roman"/>
                <a:ea typeface="Times New Roman"/>
                <a:cs typeface="Times New Roman"/>
                <a:sym typeface="Times New Roman"/>
              </a:rPr>
              <a:t> The features extraction capabilities during the preprocessing phase could be utilized to extract the data about the features of the </a:t>
            </a:r>
            <a:r>
              <a:rPr lang="en-IN" sz="1800"/>
              <a:t>text data</a:t>
            </a:r>
            <a:r>
              <a:rPr lang="en-IN" sz="1800">
                <a:latin typeface="Times New Roman"/>
                <a:ea typeface="Times New Roman"/>
                <a:cs typeface="Times New Roman"/>
                <a:sym typeface="Times New Roman"/>
              </a:rPr>
              <a:t> and the same could be used in classifying or identifying the language by using the LSTM powerful information extraction that is helpful in classification based on that information. The problem of language identification in the domain of images and the translation of the extracted language input into a text format could be achieved using this the LSTM and encoder and decoder capabilities.</a:t>
            </a:r>
            <a:endParaRPr sz="1800">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16"/>
          <p:cNvSpPr txBox="1">
            <a:spLocks noGrp="1"/>
          </p:cNvSpPr>
          <p:nvPr>
            <p:ph type="title"/>
          </p:nvPr>
        </p:nvSpPr>
        <p:spPr>
          <a:xfrm>
            <a:off x="646100" y="591900"/>
            <a:ext cx="9404700" cy="1102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IN"/>
              <a:t>References</a:t>
            </a:r>
            <a:br>
              <a:rPr lang="en-IN"/>
            </a:br>
            <a:endParaRPr/>
          </a:p>
        </p:txBody>
      </p:sp>
      <p:sp>
        <p:nvSpPr>
          <p:cNvPr id="388" name="Google Shape;388;p16"/>
          <p:cNvSpPr txBox="1">
            <a:spLocks noGrp="1"/>
          </p:cNvSpPr>
          <p:nvPr>
            <p:ph type="body" idx="1"/>
          </p:nvPr>
        </p:nvSpPr>
        <p:spPr>
          <a:xfrm>
            <a:off x="645300" y="1694100"/>
            <a:ext cx="9404700" cy="5000700"/>
          </a:xfrm>
          <a:prstGeom prst="rect">
            <a:avLst/>
          </a:prstGeom>
          <a:noFill/>
          <a:ln>
            <a:noFill/>
          </a:ln>
        </p:spPr>
        <p:txBody>
          <a:bodyPr spcFirstLastPara="1" wrap="square" lIns="91425" tIns="45700" rIns="91425" bIns="45700" anchor="t" anchorCtr="0">
            <a:normAutofit/>
          </a:bodyPr>
          <a:lstStyle/>
          <a:p>
            <a:pPr marL="457200" lvl="0" indent="-342900" algn="just" rtl="0">
              <a:spcBef>
                <a:spcPts val="0"/>
              </a:spcBef>
              <a:spcAft>
                <a:spcPts val="0"/>
              </a:spcAft>
              <a:buSzPts val="1800"/>
              <a:buFont typeface="Times New Roman"/>
              <a:buAutoNum type="arabicPeriod"/>
            </a:pPr>
            <a:r>
              <a:rPr lang="en-IN" sz="1800">
                <a:latin typeface="Times New Roman"/>
                <a:ea typeface="Times New Roman"/>
                <a:cs typeface="Times New Roman"/>
                <a:sym typeface="Times New Roman"/>
              </a:rPr>
              <a:t>Automatic Language Identification Using Deep Neural Networks by Ignacio Lopez-Moreno , Javier Gonzalez-Dominguez,Oldrich Plchot, David Martinez, Joaquin Gonzalez-Rodriguez , Pedro Moreno.</a:t>
            </a:r>
            <a:endParaRPr sz="1800">
              <a:latin typeface="Times New Roman"/>
              <a:ea typeface="Times New Roman"/>
              <a:cs typeface="Times New Roman"/>
              <a:sym typeface="Times New Roman"/>
            </a:endParaRPr>
          </a:p>
          <a:p>
            <a:pPr marL="457200" lvl="0" indent="-342900" algn="just" rtl="0">
              <a:spcBef>
                <a:spcPts val="0"/>
              </a:spcBef>
              <a:spcAft>
                <a:spcPts val="0"/>
              </a:spcAft>
              <a:buSzPts val="1800"/>
              <a:buFont typeface="Times New Roman"/>
              <a:buAutoNum type="arabicPeriod"/>
            </a:pPr>
            <a:r>
              <a:rPr lang="en-IN" sz="1800">
                <a:latin typeface="Times New Roman"/>
                <a:ea typeface="Times New Roman"/>
                <a:cs typeface="Times New Roman"/>
                <a:sym typeface="Times New Roman"/>
              </a:rPr>
              <a:t>Language Identification from Text Documents by Priyank Mathur, Arkajyoti Misra, Emrah Budur.</a:t>
            </a:r>
            <a:endParaRPr sz="1800">
              <a:latin typeface="Times New Roman"/>
              <a:ea typeface="Times New Roman"/>
              <a:cs typeface="Times New Roman"/>
              <a:sym typeface="Times New Roman"/>
            </a:endParaRPr>
          </a:p>
          <a:p>
            <a:pPr marL="457200" lvl="0" indent="-342900" algn="just" rtl="0">
              <a:spcBef>
                <a:spcPts val="0"/>
              </a:spcBef>
              <a:spcAft>
                <a:spcPts val="0"/>
              </a:spcAft>
              <a:buSzPts val="1800"/>
              <a:buFont typeface="Times New Roman"/>
              <a:buAutoNum type="arabicPeriod"/>
            </a:pPr>
            <a:r>
              <a:rPr lang="en-IN" sz="1800">
                <a:latin typeface="Times New Roman"/>
                <a:ea typeface="Times New Roman"/>
                <a:cs typeface="Times New Roman"/>
                <a:sym typeface="Times New Roman"/>
              </a:rPr>
              <a:t>Language Identification Using Deep Convolutional Recurrent Neural Networks by Christian Bartz, Tom Herold , Haojin Yang and Christoph Meinel.</a:t>
            </a:r>
            <a:endParaRPr sz="1800">
              <a:latin typeface="Times New Roman"/>
              <a:ea typeface="Times New Roman"/>
              <a:cs typeface="Times New Roman"/>
              <a:sym typeface="Times New Roman"/>
            </a:endParaRPr>
          </a:p>
          <a:p>
            <a:pPr marL="457200" lvl="0" indent="-342900" algn="just" rtl="0">
              <a:spcBef>
                <a:spcPts val="0"/>
              </a:spcBef>
              <a:spcAft>
                <a:spcPts val="0"/>
              </a:spcAft>
              <a:buSzPts val="1800"/>
              <a:buFont typeface="Times New Roman"/>
              <a:buAutoNum type="arabicPeriod"/>
            </a:pPr>
            <a:r>
              <a:rPr lang="en-IN" sz="1800">
                <a:latin typeface="Times New Roman"/>
                <a:ea typeface="Times New Roman"/>
                <a:cs typeface="Times New Roman"/>
                <a:sym typeface="Times New Roman"/>
              </a:rPr>
              <a:t>Deep Learning A-Z course by Kirill Eremenko and Ponteves from Udemy.</a:t>
            </a:r>
            <a:endParaRPr sz="1800">
              <a:latin typeface="Times New Roman"/>
              <a:ea typeface="Times New Roman"/>
              <a:cs typeface="Times New Roman"/>
              <a:sym typeface="Times New Roman"/>
            </a:endParaRPr>
          </a:p>
          <a:p>
            <a:pPr marL="457200" lvl="0" indent="-342900" algn="just" rtl="0">
              <a:spcBef>
                <a:spcPts val="0"/>
              </a:spcBef>
              <a:spcAft>
                <a:spcPts val="0"/>
              </a:spcAft>
              <a:buSzPts val="1800"/>
              <a:buFont typeface="Times New Roman"/>
              <a:buAutoNum type="arabicPeriod"/>
            </a:pPr>
            <a:r>
              <a:rPr lang="en-IN" sz="1800">
                <a:latin typeface="Times New Roman"/>
                <a:ea typeface="Times New Roman"/>
                <a:cs typeface="Times New Roman"/>
                <a:sym typeface="Times New Roman"/>
              </a:rPr>
              <a:t>Deep Learning course from Analytics </a:t>
            </a:r>
            <a:r>
              <a:rPr lang="en-IN" sz="1800"/>
              <a:t>Vidhya</a:t>
            </a:r>
            <a:r>
              <a:rPr lang="en-IN" sz="1800">
                <a:latin typeface="Times New Roman"/>
                <a:ea typeface="Times New Roman"/>
                <a:cs typeface="Times New Roman"/>
                <a:sym typeface="Times New Roman"/>
              </a:rPr>
              <a:t>.</a:t>
            </a:r>
            <a:endParaRPr sz="1800">
              <a:latin typeface="Times New Roman"/>
              <a:ea typeface="Times New Roman"/>
              <a:cs typeface="Times New Roman"/>
              <a:sym typeface="Times New Roman"/>
            </a:endParaRPr>
          </a:p>
          <a:p>
            <a:pPr marL="457200" lvl="0" indent="-342900" algn="just" rtl="0">
              <a:spcBef>
                <a:spcPts val="0"/>
              </a:spcBef>
              <a:spcAft>
                <a:spcPts val="0"/>
              </a:spcAft>
              <a:buSzPts val="1800"/>
              <a:buFont typeface="Times New Roman"/>
              <a:buAutoNum type="arabicPeriod"/>
            </a:pPr>
            <a:r>
              <a:rPr lang="en-IN" sz="1800">
                <a:latin typeface="Times New Roman"/>
                <a:ea typeface="Times New Roman"/>
                <a:cs typeface="Times New Roman"/>
                <a:sym typeface="Times New Roman"/>
              </a:rPr>
              <a:t>Machine Learning A-Z course by Kirill Eremenko and Ponteves from Udemy.</a:t>
            </a:r>
            <a:endParaRPr sz="1800">
              <a:latin typeface="Times New Roman"/>
              <a:ea typeface="Times New Roman"/>
              <a:cs typeface="Times New Roman"/>
              <a:sym typeface="Times New Roman"/>
            </a:endParaRPr>
          </a:p>
          <a:p>
            <a:pPr marL="457200" lvl="0" indent="-342900" algn="just" rtl="0">
              <a:spcBef>
                <a:spcPts val="0"/>
              </a:spcBef>
              <a:spcAft>
                <a:spcPts val="0"/>
              </a:spcAft>
              <a:buSzPts val="1800"/>
              <a:buFont typeface="Times New Roman"/>
              <a:buAutoNum type="arabicPeriod"/>
            </a:pPr>
            <a:r>
              <a:rPr lang="en-IN" sz="1800">
                <a:latin typeface="Times New Roman"/>
                <a:ea typeface="Times New Roman"/>
                <a:cs typeface="Times New Roman"/>
                <a:sym typeface="Times New Roman"/>
              </a:rPr>
              <a:t>Data Science Today website for RNN and CNN.</a:t>
            </a:r>
            <a:endParaRPr sz="1800">
              <a:latin typeface="Times New Roman"/>
              <a:ea typeface="Times New Roman"/>
              <a:cs typeface="Times New Roman"/>
              <a:sym typeface="Times New Roman"/>
            </a:endParaRPr>
          </a:p>
          <a:p>
            <a:pPr marL="457200" lvl="0" indent="-342900" algn="just" rtl="0">
              <a:spcBef>
                <a:spcPts val="0"/>
              </a:spcBef>
              <a:spcAft>
                <a:spcPts val="0"/>
              </a:spcAft>
              <a:buClr>
                <a:srgbClr val="86D1D8"/>
              </a:buClr>
              <a:buSzPts val="1800"/>
              <a:buFont typeface="Times New Roman"/>
              <a:buAutoNum type="arabicPeriod"/>
            </a:pPr>
            <a:r>
              <a:rPr lang="en-IN" sz="1800"/>
              <a:t>Y. K. Muthusamy, E. Barnard and R. A. Cole, "Reviewing automatic language identification," in IEEE Signal Processing Magazine, vol. 11, no. 4, pp. 33-41, Oct. 1994, doi: 10.1109/79.317925.</a:t>
            </a:r>
            <a:endParaRPr sz="1800"/>
          </a:p>
          <a:p>
            <a:pPr marL="457200" lvl="0" indent="0" algn="just" rtl="0">
              <a:spcBef>
                <a:spcPts val="0"/>
              </a:spcBef>
              <a:spcAft>
                <a:spcPts val="0"/>
              </a:spcAft>
              <a:buNone/>
            </a:pPr>
            <a:endParaRPr sz="18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gd3bc482c52_0_0"/>
          <p:cNvSpPr txBox="1">
            <a:spLocks noGrp="1"/>
          </p:cNvSpPr>
          <p:nvPr>
            <p:ph type="body" idx="1"/>
          </p:nvPr>
        </p:nvSpPr>
        <p:spPr>
          <a:xfrm>
            <a:off x="645300" y="1428750"/>
            <a:ext cx="9404700" cy="4821600"/>
          </a:xfrm>
          <a:prstGeom prst="rect">
            <a:avLst/>
          </a:prstGeom>
        </p:spPr>
        <p:txBody>
          <a:bodyPr spcFirstLastPara="1" wrap="square" lIns="91425" tIns="45700" rIns="91425" bIns="45700" anchor="t" anchorCtr="0">
            <a:noAutofit/>
          </a:bodyPr>
          <a:lstStyle/>
          <a:p>
            <a:pPr marL="457200" lvl="0" indent="-342900" algn="just" rtl="0">
              <a:spcBef>
                <a:spcPts val="0"/>
              </a:spcBef>
              <a:spcAft>
                <a:spcPts val="0"/>
              </a:spcAft>
              <a:buClr>
                <a:srgbClr val="86D1D8"/>
              </a:buClr>
              <a:buSzPts val="1800"/>
              <a:buFont typeface="Times New Roman"/>
              <a:buAutoNum type="arabicPeriod" startAt="9"/>
            </a:pPr>
            <a:r>
              <a:rPr lang="en-IN" sz="1800"/>
              <a:t>E. Ambikairajah, H. Li, L. Wang, B. Yin and V. Sethu, "Language Identification: A Tutorial," in IEEE Circuits and Systems Magazine, vol. 11, no. 2, pp. 82-108, Second quarter 2011, doi: 10.1109/MCAS.2011.941081.</a:t>
            </a:r>
            <a:endParaRPr sz="1800"/>
          </a:p>
          <a:p>
            <a:pPr marL="457200" lvl="0" indent="-342900" algn="just" rtl="0">
              <a:spcBef>
                <a:spcPts val="0"/>
              </a:spcBef>
              <a:spcAft>
                <a:spcPts val="0"/>
              </a:spcAft>
              <a:buClr>
                <a:srgbClr val="86D1D8"/>
              </a:buClr>
              <a:buSzPts val="1800"/>
              <a:buFont typeface="Times New Roman"/>
              <a:buAutoNum type="arabicPeriod" startAt="9"/>
            </a:pPr>
            <a:r>
              <a:rPr lang="en-IN" sz="1800"/>
              <a:t>M. A. Zissman, "Comparison of four approaches to automatic language identification of telephone speech," in IEEE Transactions on Speech and Audio Processing, vol. 4, no. 1, pp. 31-, Jan. 1996, doi: 10.1109/TSA.1996.481450.</a:t>
            </a:r>
            <a:endParaRPr sz="1800"/>
          </a:p>
          <a:p>
            <a:pPr marL="457200" lvl="0" indent="-342900" algn="just" rtl="0">
              <a:spcBef>
                <a:spcPts val="0"/>
              </a:spcBef>
              <a:spcAft>
                <a:spcPts val="0"/>
              </a:spcAft>
              <a:buClr>
                <a:srgbClr val="86D1D8"/>
              </a:buClr>
              <a:buSzPts val="1800"/>
              <a:buFont typeface="Times New Roman"/>
              <a:buAutoNum type="arabicPeriod" startAt="9"/>
            </a:pPr>
            <a:r>
              <a:rPr lang="en-IN" sz="1800"/>
              <a:t>L. Ferrer, N. Scheffer and E. Shriberg, "A comparison of approaches for modeling prosodic features in speaker recognition," 2010 IEEE International Conference on Acoustics, Speech and Signal Processing, 2010, pp. 4414-4417, doi: 10.1109/ICASSP.2010.5495632.</a:t>
            </a:r>
            <a:endParaRPr sz="1800"/>
          </a:p>
          <a:p>
            <a:pPr marL="0" lvl="0" indent="0" algn="l" rtl="0">
              <a:spcBef>
                <a:spcPts val="1000"/>
              </a:spcBef>
              <a:spcAft>
                <a:spcPts val="0"/>
              </a:spcAft>
              <a:buNone/>
            </a:pPr>
            <a:endParaRPr sz="18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gb892b0befe_0_4"/>
          <p:cNvSpPr txBox="1">
            <a:spLocks noGrp="1"/>
          </p:cNvSpPr>
          <p:nvPr>
            <p:ph type="title"/>
          </p:nvPr>
        </p:nvSpPr>
        <p:spPr>
          <a:xfrm>
            <a:off x="1523786" y="2901993"/>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                   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gcd464d6ec4_0_105"/>
          <p:cNvSpPr txBox="1">
            <a:spLocks noGrp="1"/>
          </p:cNvSpPr>
          <p:nvPr>
            <p:ph type="body" idx="1"/>
          </p:nvPr>
        </p:nvSpPr>
        <p:spPr>
          <a:xfrm>
            <a:off x="645300" y="1367525"/>
            <a:ext cx="9404700" cy="4882800"/>
          </a:xfrm>
          <a:prstGeom prst="rect">
            <a:avLst/>
          </a:prstGeom>
        </p:spPr>
        <p:txBody>
          <a:bodyPr spcFirstLastPara="1" wrap="square" lIns="91425" tIns="45700" rIns="91425" bIns="45700" anchor="t" anchorCtr="0">
            <a:noAutofit/>
          </a:bodyPr>
          <a:lstStyle/>
          <a:p>
            <a:pPr marL="457200" lvl="0" indent="-358140" algn="l" rtl="0">
              <a:spcBef>
                <a:spcPts val="1000"/>
              </a:spcBef>
              <a:spcAft>
                <a:spcPts val="0"/>
              </a:spcAft>
              <a:buSzPts val="2040"/>
              <a:buFont typeface="Times New Roman"/>
              <a:buAutoNum type="arabicPeriod" startAt="6"/>
            </a:pPr>
            <a:r>
              <a:rPr lang="en-IN"/>
              <a:t>Implementation</a:t>
            </a:r>
            <a:endParaRPr/>
          </a:p>
          <a:p>
            <a:pPr marL="914400" lvl="1" indent="-370840" algn="l" rtl="0">
              <a:spcBef>
                <a:spcPts val="0"/>
              </a:spcBef>
              <a:spcAft>
                <a:spcPts val="0"/>
              </a:spcAft>
              <a:buSzPts val="2240"/>
              <a:buFont typeface="Times New Roman"/>
              <a:buAutoNum type="alphaLcPeriod"/>
            </a:pPr>
            <a:r>
              <a:rPr lang="en-IN" sz="2000"/>
              <a:t>Language Translation</a:t>
            </a:r>
            <a:endParaRPr sz="2000"/>
          </a:p>
          <a:p>
            <a:pPr marL="914400" lvl="1" indent="-370840" algn="l" rtl="0">
              <a:spcBef>
                <a:spcPts val="0"/>
              </a:spcBef>
              <a:spcAft>
                <a:spcPts val="0"/>
              </a:spcAft>
              <a:buSzPts val="2240"/>
              <a:buFont typeface="Times New Roman"/>
              <a:buAutoNum type="alphaLcPeriod"/>
            </a:pPr>
            <a:r>
              <a:rPr lang="en-IN" sz="2000"/>
              <a:t>Language Identification</a:t>
            </a:r>
            <a:endParaRPr sz="2000"/>
          </a:p>
          <a:p>
            <a:pPr marL="914400" lvl="1" indent="-368300" algn="l" rtl="0">
              <a:spcBef>
                <a:spcPts val="0"/>
              </a:spcBef>
              <a:spcAft>
                <a:spcPts val="0"/>
              </a:spcAft>
              <a:buSzPts val="2200"/>
              <a:buFont typeface="Times New Roman"/>
              <a:buAutoNum type="alphaLcPeriod"/>
            </a:pPr>
            <a:r>
              <a:rPr lang="en-IN" sz="2000"/>
              <a:t>Integration of both</a:t>
            </a:r>
            <a:endParaRPr sz="2000"/>
          </a:p>
          <a:p>
            <a:pPr marL="914400" lvl="1" indent="-355600" algn="l" rtl="0">
              <a:spcBef>
                <a:spcPts val="0"/>
              </a:spcBef>
              <a:spcAft>
                <a:spcPts val="0"/>
              </a:spcAft>
              <a:buSzPts val="2000"/>
              <a:buFont typeface="Times New Roman"/>
              <a:buAutoNum type="alphaLcPeriod"/>
            </a:pPr>
            <a:r>
              <a:rPr lang="en-IN" sz="2000"/>
              <a:t>Front end</a:t>
            </a:r>
            <a:endParaRPr sz="2000"/>
          </a:p>
          <a:p>
            <a:pPr marL="457200" lvl="0" indent="-358140" algn="l" rtl="0">
              <a:spcBef>
                <a:spcPts val="0"/>
              </a:spcBef>
              <a:spcAft>
                <a:spcPts val="0"/>
              </a:spcAft>
              <a:buSzPts val="2040"/>
              <a:buFont typeface="Times New Roman"/>
              <a:buAutoNum type="arabicPeriod" startAt="6"/>
            </a:pPr>
            <a:r>
              <a:rPr lang="en-IN"/>
              <a:t>Results</a:t>
            </a:r>
            <a:endParaRPr/>
          </a:p>
          <a:p>
            <a:pPr marL="457200" lvl="0" indent="-358140" algn="l" rtl="0">
              <a:spcBef>
                <a:spcPts val="0"/>
              </a:spcBef>
              <a:spcAft>
                <a:spcPts val="0"/>
              </a:spcAft>
              <a:buSzPts val="2040"/>
              <a:buFont typeface="Times New Roman"/>
              <a:buAutoNum type="arabicPeriod" startAt="6"/>
            </a:pPr>
            <a:r>
              <a:rPr lang="en-IN"/>
              <a:t>Conclusion</a:t>
            </a:r>
            <a:endParaRPr/>
          </a:p>
          <a:p>
            <a:pPr marL="457200" lvl="0" indent="-358140" algn="l" rtl="0">
              <a:spcBef>
                <a:spcPts val="0"/>
              </a:spcBef>
              <a:spcAft>
                <a:spcPts val="0"/>
              </a:spcAft>
              <a:buSzPts val="2040"/>
              <a:buFont typeface="Times New Roman"/>
              <a:buAutoNum type="arabicPeriod" startAt="6"/>
            </a:pPr>
            <a:r>
              <a:rPr lang="en-IN"/>
              <a:t>References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
          <p:cNvSpPr txBox="1">
            <a:spLocks noGrp="1"/>
          </p:cNvSpPr>
          <p:nvPr>
            <p:ph type="title"/>
          </p:nvPr>
        </p:nvSpPr>
        <p:spPr>
          <a:xfrm>
            <a:off x="575896" y="189279"/>
            <a:ext cx="10515600" cy="13255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IN"/>
              <a:t>Introduction</a:t>
            </a:r>
            <a:endParaRPr/>
          </a:p>
        </p:txBody>
      </p:sp>
      <p:sp>
        <p:nvSpPr>
          <p:cNvPr id="178" name="Google Shape;178;p3"/>
          <p:cNvSpPr txBox="1"/>
          <p:nvPr/>
        </p:nvSpPr>
        <p:spPr>
          <a:xfrm>
            <a:off x="575896" y="1144039"/>
            <a:ext cx="11040300" cy="484744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IN" sz="2000" u="sng" dirty="0">
                <a:solidFill>
                  <a:schemeClr val="lt1"/>
                </a:solidFill>
                <a:latin typeface="Century Gothic"/>
                <a:ea typeface="Century Gothic"/>
                <a:cs typeface="Century Gothic"/>
                <a:sym typeface="Century Gothic"/>
              </a:rPr>
              <a:t>Deep Learning:</a:t>
            </a:r>
            <a:endParaRPr sz="2000" u="sng" dirty="0">
              <a:solidFill>
                <a:schemeClr val="lt1"/>
              </a:solidFill>
              <a:latin typeface="Century Gothic"/>
              <a:ea typeface="Century Gothic"/>
              <a:cs typeface="Century Gothic"/>
              <a:sym typeface="Century Gothic"/>
            </a:endParaRPr>
          </a:p>
          <a:p>
            <a:pPr marL="0" marR="0" lvl="0" indent="0" algn="just" rtl="0">
              <a:lnSpc>
                <a:spcPct val="150000"/>
              </a:lnSpc>
              <a:spcBef>
                <a:spcPts val="0"/>
              </a:spcBef>
              <a:spcAft>
                <a:spcPts val="0"/>
              </a:spcAft>
              <a:buNone/>
            </a:pPr>
            <a:r>
              <a:rPr lang="en-IN" sz="1800" dirty="0">
                <a:solidFill>
                  <a:schemeClr val="lt1"/>
                </a:solidFill>
                <a:latin typeface="Times New Roman"/>
                <a:ea typeface="Times New Roman"/>
                <a:cs typeface="Times New Roman"/>
                <a:sym typeface="Times New Roman"/>
              </a:rPr>
              <a:t>Deep Learning is a subset of Machine Learning, which on the other hand is a subset of Artificial Intelligence. Artificial Intelligence is a general term that refers to techniques that enable computers to mimic human behaviour. </a:t>
            </a:r>
            <a:endParaRPr sz="1800" dirty="0">
              <a:solidFill>
                <a:schemeClr val="lt1"/>
              </a:solidFill>
              <a:latin typeface="Times New Roman"/>
              <a:ea typeface="Times New Roman"/>
              <a:cs typeface="Times New Roman"/>
              <a:sym typeface="Times New Roman"/>
            </a:endParaRPr>
          </a:p>
          <a:p>
            <a:pPr marL="0" marR="0" lvl="0" indent="0" algn="l" rtl="0">
              <a:spcBef>
                <a:spcPts val="0"/>
              </a:spcBef>
              <a:spcAft>
                <a:spcPts val="0"/>
              </a:spcAft>
              <a:buNone/>
            </a:pPr>
            <a:endParaRPr sz="1800" dirty="0">
              <a:solidFill>
                <a:schemeClr val="lt1"/>
              </a:solidFill>
              <a:latin typeface="Century Gothic"/>
              <a:ea typeface="Century Gothic"/>
              <a:cs typeface="Century Gothic"/>
              <a:sym typeface="Century Gothic"/>
            </a:endParaRPr>
          </a:p>
          <a:p>
            <a:pPr marL="0" marR="0" lvl="0" indent="0" algn="just" rtl="0">
              <a:lnSpc>
                <a:spcPct val="150000"/>
              </a:lnSpc>
              <a:spcBef>
                <a:spcPts val="0"/>
              </a:spcBef>
              <a:spcAft>
                <a:spcPts val="0"/>
              </a:spcAft>
              <a:buNone/>
            </a:pPr>
            <a:endParaRPr sz="1800" dirty="0">
              <a:solidFill>
                <a:schemeClr val="lt1"/>
              </a:solidFill>
              <a:latin typeface="Times New Roman"/>
              <a:ea typeface="Times New Roman"/>
              <a:cs typeface="Times New Roman"/>
              <a:sym typeface="Times New Roman"/>
            </a:endParaRPr>
          </a:p>
          <a:p>
            <a:pPr marL="0" marR="0" lvl="0" indent="0" algn="just" rtl="0">
              <a:lnSpc>
                <a:spcPct val="150000"/>
              </a:lnSpc>
              <a:spcBef>
                <a:spcPts val="0"/>
              </a:spcBef>
              <a:spcAft>
                <a:spcPts val="0"/>
              </a:spcAft>
              <a:buNone/>
            </a:pPr>
            <a:endParaRPr sz="1800" dirty="0">
              <a:solidFill>
                <a:schemeClr val="lt1"/>
              </a:solidFill>
              <a:latin typeface="Times New Roman"/>
              <a:ea typeface="Times New Roman"/>
              <a:cs typeface="Times New Roman"/>
              <a:sym typeface="Times New Roman"/>
            </a:endParaRPr>
          </a:p>
          <a:p>
            <a:pPr marL="0" marR="0" lvl="0" indent="0" algn="just" rtl="0">
              <a:lnSpc>
                <a:spcPct val="150000"/>
              </a:lnSpc>
              <a:spcBef>
                <a:spcPts val="0"/>
              </a:spcBef>
              <a:spcAft>
                <a:spcPts val="0"/>
              </a:spcAft>
              <a:buNone/>
            </a:pPr>
            <a:endParaRPr sz="1800" dirty="0">
              <a:solidFill>
                <a:schemeClr val="lt1"/>
              </a:solidFill>
              <a:latin typeface="Times New Roman"/>
              <a:ea typeface="Times New Roman"/>
              <a:cs typeface="Times New Roman"/>
              <a:sym typeface="Times New Roman"/>
            </a:endParaRPr>
          </a:p>
          <a:p>
            <a:pPr marL="0" marR="0" lvl="0" indent="0" algn="just" rtl="0">
              <a:lnSpc>
                <a:spcPct val="150000"/>
              </a:lnSpc>
              <a:spcBef>
                <a:spcPts val="0"/>
              </a:spcBef>
              <a:spcAft>
                <a:spcPts val="0"/>
              </a:spcAft>
              <a:buNone/>
            </a:pPr>
            <a:endParaRPr sz="1800" dirty="0">
              <a:solidFill>
                <a:schemeClr val="lt1"/>
              </a:solidFill>
              <a:latin typeface="Times New Roman"/>
              <a:ea typeface="Times New Roman"/>
              <a:cs typeface="Times New Roman"/>
              <a:sym typeface="Times New Roman"/>
            </a:endParaRPr>
          </a:p>
          <a:p>
            <a:pPr marL="0" marR="0" lvl="0" indent="0" algn="just" rtl="0">
              <a:lnSpc>
                <a:spcPct val="150000"/>
              </a:lnSpc>
              <a:spcBef>
                <a:spcPts val="0"/>
              </a:spcBef>
              <a:spcAft>
                <a:spcPts val="0"/>
              </a:spcAft>
              <a:buNone/>
            </a:pPr>
            <a:endParaRPr sz="1800" dirty="0">
              <a:solidFill>
                <a:schemeClr val="lt1"/>
              </a:solidFill>
              <a:latin typeface="Times New Roman"/>
              <a:ea typeface="Times New Roman"/>
              <a:cs typeface="Times New Roman"/>
              <a:sym typeface="Times New Roman"/>
            </a:endParaRPr>
          </a:p>
          <a:p>
            <a:pPr marL="0" marR="0" lvl="0" indent="0" algn="just" rtl="0">
              <a:lnSpc>
                <a:spcPct val="150000"/>
              </a:lnSpc>
              <a:spcBef>
                <a:spcPts val="0"/>
              </a:spcBef>
              <a:spcAft>
                <a:spcPts val="0"/>
              </a:spcAft>
              <a:buNone/>
            </a:pPr>
            <a:endParaRPr sz="1800" dirty="0">
              <a:solidFill>
                <a:schemeClr val="lt1"/>
              </a:solidFill>
              <a:latin typeface="Times New Roman"/>
              <a:ea typeface="Times New Roman"/>
              <a:cs typeface="Times New Roman"/>
              <a:sym typeface="Times New Roman"/>
            </a:endParaRPr>
          </a:p>
          <a:p>
            <a:pPr marL="0" marR="0" lvl="0" indent="0" algn="just" rtl="0">
              <a:lnSpc>
                <a:spcPct val="150000"/>
              </a:lnSpc>
              <a:spcBef>
                <a:spcPts val="0"/>
              </a:spcBef>
              <a:spcAft>
                <a:spcPts val="0"/>
              </a:spcAft>
              <a:buNone/>
            </a:pPr>
            <a:endParaRPr sz="1800" dirty="0">
              <a:solidFill>
                <a:schemeClr val="lt1"/>
              </a:solidFill>
              <a:latin typeface="Times New Roman"/>
              <a:ea typeface="Times New Roman"/>
              <a:cs typeface="Times New Roman"/>
              <a:sym typeface="Times New Roman"/>
            </a:endParaRPr>
          </a:p>
          <a:p>
            <a:pPr marL="0" marR="0" lvl="0" indent="0" algn="l" rtl="0">
              <a:spcBef>
                <a:spcPts val="0"/>
              </a:spcBef>
              <a:spcAft>
                <a:spcPts val="0"/>
              </a:spcAft>
              <a:buNone/>
            </a:pPr>
            <a:endParaRPr sz="1800" dirty="0">
              <a:solidFill>
                <a:schemeClr val="lt1"/>
              </a:solidFill>
              <a:latin typeface="Century Gothic"/>
              <a:ea typeface="Century Gothic"/>
              <a:cs typeface="Century Gothic"/>
              <a:sym typeface="Century Gothic"/>
            </a:endParaRPr>
          </a:p>
        </p:txBody>
      </p:sp>
      <p:pic>
        <p:nvPicPr>
          <p:cNvPr id="179" name="Google Shape;179;p3"/>
          <p:cNvPicPr preferRelativeResize="0"/>
          <p:nvPr/>
        </p:nvPicPr>
        <p:blipFill>
          <a:blip r:embed="rId3">
            <a:alphaModFix/>
          </a:blip>
          <a:stretch>
            <a:fillRect/>
          </a:stretch>
        </p:blipFill>
        <p:spPr>
          <a:xfrm>
            <a:off x="734775" y="2469602"/>
            <a:ext cx="10881425" cy="430664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4"/>
          <p:cNvSpPr txBox="1">
            <a:spLocks noGrp="1"/>
          </p:cNvSpPr>
          <p:nvPr>
            <p:ph type="body" idx="1"/>
          </p:nvPr>
        </p:nvSpPr>
        <p:spPr>
          <a:xfrm>
            <a:off x="556850" y="898075"/>
            <a:ext cx="10515600" cy="5857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440"/>
              <a:buNone/>
            </a:pPr>
            <a:r>
              <a:rPr lang="en-IN" sz="1800">
                <a:latin typeface="Times New Roman"/>
                <a:ea typeface="Times New Roman"/>
                <a:cs typeface="Times New Roman"/>
                <a:sym typeface="Times New Roman"/>
              </a:rPr>
              <a:t>The design of the neural network is based on the structure of the human brain. Just as we use our brains to identify pattern.</a:t>
            </a:r>
            <a:endParaRPr/>
          </a:p>
          <a:p>
            <a:pPr marL="0" lvl="0" indent="0" algn="l" rtl="0">
              <a:spcBef>
                <a:spcPts val="1000"/>
              </a:spcBef>
              <a:spcAft>
                <a:spcPts val="0"/>
              </a:spcAft>
              <a:buSzPts val="1440"/>
              <a:buNone/>
            </a:pPr>
            <a:endParaRPr sz="1800">
              <a:solidFill>
                <a:srgbClr val="000000"/>
              </a:solidFill>
              <a:latin typeface="Times New Roman"/>
              <a:ea typeface="Times New Roman"/>
              <a:cs typeface="Times New Roman"/>
              <a:sym typeface="Times New Roman"/>
            </a:endParaRPr>
          </a:p>
          <a:p>
            <a:pPr marL="0" lvl="0" indent="0" algn="l" rtl="0">
              <a:spcBef>
                <a:spcPts val="1000"/>
              </a:spcBef>
              <a:spcAft>
                <a:spcPts val="0"/>
              </a:spcAft>
              <a:buSzPts val="1440"/>
              <a:buNone/>
            </a:pPr>
            <a:endParaRPr sz="1800">
              <a:solidFill>
                <a:srgbClr val="000000"/>
              </a:solidFill>
              <a:latin typeface="Times New Roman"/>
              <a:ea typeface="Times New Roman"/>
              <a:cs typeface="Times New Roman"/>
              <a:sym typeface="Times New Roman"/>
            </a:endParaRPr>
          </a:p>
          <a:p>
            <a:pPr marL="0" lvl="0" indent="0" algn="l" rtl="0">
              <a:spcBef>
                <a:spcPts val="1000"/>
              </a:spcBef>
              <a:spcAft>
                <a:spcPts val="0"/>
              </a:spcAft>
              <a:buSzPts val="1440"/>
              <a:buNone/>
            </a:pPr>
            <a:endParaRPr sz="1800">
              <a:solidFill>
                <a:srgbClr val="000000"/>
              </a:solidFill>
              <a:latin typeface="Times New Roman"/>
              <a:ea typeface="Times New Roman"/>
              <a:cs typeface="Times New Roman"/>
              <a:sym typeface="Times New Roman"/>
            </a:endParaRPr>
          </a:p>
          <a:p>
            <a:pPr marL="0" lvl="0" indent="0" algn="l" rtl="0">
              <a:spcBef>
                <a:spcPts val="1000"/>
              </a:spcBef>
              <a:spcAft>
                <a:spcPts val="0"/>
              </a:spcAft>
              <a:buSzPts val="1440"/>
              <a:buNone/>
            </a:pPr>
            <a:endParaRPr sz="1800">
              <a:solidFill>
                <a:srgbClr val="000000"/>
              </a:solidFill>
              <a:latin typeface="Times New Roman"/>
              <a:ea typeface="Times New Roman"/>
              <a:cs typeface="Times New Roman"/>
              <a:sym typeface="Times New Roman"/>
            </a:endParaRPr>
          </a:p>
          <a:p>
            <a:pPr marL="0" lvl="0" indent="0" algn="l" rtl="0">
              <a:spcBef>
                <a:spcPts val="1000"/>
              </a:spcBef>
              <a:spcAft>
                <a:spcPts val="0"/>
              </a:spcAft>
              <a:buSzPts val="1440"/>
              <a:buNone/>
            </a:pPr>
            <a:endParaRPr sz="1800">
              <a:solidFill>
                <a:srgbClr val="000000"/>
              </a:solidFill>
              <a:latin typeface="Times New Roman"/>
              <a:ea typeface="Times New Roman"/>
              <a:cs typeface="Times New Roman"/>
              <a:sym typeface="Times New Roman"/>
            </a:endParaRPr>
          </a:p>
          <a:p>
            <a:pPr marL="0" lvl="0" indent="0" algn="l" rtl="0">
              <a:spcBef>
                <a:spcPts val="1000"/>
              </a:spcBef>
              <a:spcAft>
                <a:spcPts val="0"/>
              </a:spcAft>
              <a:buSzPts val="1440"/>
              <a:buNone/>
            </a:pPr>
            <a:endParaRPr sz="1800">
              <a:latin typeface="Times New Roman"/>
              <a:ea typeface="Times New Roman"/>
              <a:cs typeface="Times New Roman"/>
              <a:sym typeface="Times New Roman"/>
            </a:endParaRPr>
          </a:p>
          <a:p>
            <a:pPr marL="0" lvl="0" indent="0" algn="l" rtl="0">
              <a:spcBef>
                <a:spcPts val="1000"/>
              </a:spcBef>
              <a:spcAft>
                <a:spcPts val="0"/>
              </a:spcAft>
              <a:buSzPts val="1440"/>
              <a:buNone/>
            </a:pPr>
            <a:endParaRPr sz="1800">
              <a:latin typeface="Times New Roman"/>
              <a:ea typeface="Times New Roman"/>
              <a:cs typeface="Times New Roman"/>
              <a:sym typeface="Times New Roman"/>
            </a:endParaRPr>
          </a:p>
          <a:p>
            <a:pPr marL="0" lvl="0" indent="0" algn="l" rtl="0">
              <a:spcBef>
                <a:spcPts val="1000"/>
              </a:spcBef>
              <a:spcAft>
                <a:spcPts val="0"/>
              </a:spcAft>
              <a:buSzPts val="1440"/>
              <a:buNone/>
            </a:pPr>
            <a:endParaRPr sz="1800">
              <a:latin typeface="Times New Roman"/>
              <a:ea typeface="Times New Roman"/>
              <a:cs typeface="Times New Roman"/>
              <a:sym typeface="Times New Roman"/>
            </a:endParaRPr>
          </a:p>
        </p:txBody>
      </p:sp>
      <p:pic>
        <p:nvPicPr>
          <p:cNvPr id="185" name="Google Shape;185;p4"/>
          <p:cNvPicPr preferRelativeResize="0"/>
          <p:nvPr/>
        </p:nvPicPr>
        <p:blipFill>
          <a:blip r:embed="rId3">
            <a:alphaModFix/>
          </a:blip>
          <a:stretch>
            <a:fillRect/>
          </a:stretch>
        </p:blipFill>
        <p:spPr>
          <a:xfrm>
            <a:off x="693975" y="1571625"/>
            <a:ext cx="10205350" cy="5061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5"/>
          <p:cNvSpPr txBox="1">
            <a:spLocks noGrp="1"/>
          </p:cNvSpPr>
          <p:nvPr>
            <p:ph type="body" idx="1"/>
          </p:nvPr>
        </p:nvSpPr>
        <p:spPr>
          <a:xfrm>
            <a:off x="635976" y="1104656"/>
            <a:ext cx="11031415" cy="5181844"/>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SzPts val="1440"/>
              <a:buNone/>
            </a:pPr>
            <a:r>
              <a:rPr lang="en-IN" u="sng" dirty="0"/>
              <a:t>Natural Language Processing:</a:t>
            </a:r>
            <a:endParaRPr dirty="0"/>
          </a:p>
          <a:p>
            <a:pPr marL="0" lvl="0" indent="0" algn="l" rtl="0">
              <a:lnSpc>
                <a:spcPct val="80000"/>
              </a:lnSpc>
              <a:spcBef>
                <a:spcPts val="1000"/>
              </a:spcBef>
              <a:spcAft>
                <a:spcPts val="0"/>
              </a:spcAft>
              <a:buSzPts val="580"/>
              <a:buNone/>
            </a:pPr>
            <a:endParaRPr sz="725" u="sng" dirty="0"/>
          </a:p>
          <a:p>
            <a:pPr marL="457200" marR="0" lvl="0" indent="-342900" algn="just" rtl="0">
              <a:lnSpc>
                <a:spcPct val="130000"/>
              </a:lnSpc>
              <a:spcBef>
                <a:spcPts val="800"/>
              </a:spcBef>
              <a:spcAft>
                <a:spcPts val="0"/>
              </a:spcAft>
              <a:buSzPts val="1800"/>
              <a:buFont typeface="Times New Roman"/>
              <a:buAutoNum type="arabicPeriod"/>
            </a:pPr>
            <a:r>
              <a:rPr lang="en-IN" sz="1800" dirty="0">
                <a:latin typeface="Times New Roman"/>
                <a:ea typeface="Times New Roman"/>
                <a:cs typeface="Times New Roman"/>
                <a:sym typeface="Times New Roman"/>
              </a:rPr>
              <a:t>It is a discipline that focuses on the interaction between data science and human language, and is scaling to countless industries. </a:t>
            </a:r>
            <a:endParaRPr sz="1800" dirty="0">
              <a:latin typeface="Times New Roman"/>
              <a:ea typeface="Times New Roman"/>
              <a:cs typeface="Times New Roman"/>
              <a:sym typeface="Times New Roman"/>
            </a:endParaRPr>
          </a:p>
          <a:p>
            <a:pPr marL="457200" marR="0" lvl="0" indent="-342900" algn="just" rtl="0">
              <a:lnSpc>
                <a:spcPct val="130000"/>
              </a:lnSpc>
              <a:spcBef>
                <a:spcPts val="0"/>
              </a:spcBef>
              <a:spcAft>
                <a:spcPts val="0"/>
              </a:spcAft>
              <a:buSzPts val="1800"/>
              <a:buFont typeface="Times New Roman"/>
              <a:buAutoNum type="arabicPeriod"/>
            </a:pPr>
            <a:r>
              <a:rPr lang="en-IN" sz="1800" dirty="0">
                <a:latin typeface="Times New Roman"/>
                <a:ea typeface="Times New Roman"/>
                <a:cs typeface="Times New Roman"/>
                <a:sym typeface="Times New Roman"/>
              </a:rPr>
              <a:t>Today, NLP is booming because of huge improvements in the access to data and increases in computational power, which are allowing users to achieve meaningful results in areas like healthcare, media, finance, and human resources, among others.</a:t>
            </a:r>
            <a:endParaRPr sz="1800" dirty="0">
              <a:latin typeface="Times New Roman"/>
              <a:ea typeface="Times New Roman"/>
              <a:cs typeface="Times New Roman"/>
              <a:sym typeface="Times New Roman"/>
            </a:endParaRPr>
          </a:p>
          <a:p>
            <a:pPr marL="0" marR="0" lvl="0" indent="0" algn="just" rtl="0">
              <a:lnSpc>
                <a:spcPct val="130000"/>
              </a:lnSpc>
              <a:spcBef>
                <a:spcPts val="800"/>
              </a:spcBef>
              <a:spcAft>
                <a:spcPts val="0"/>
              </a:spcAft>
              <a:buSzPts val="1440"/>
              <a:buNone/>
            </a:pPr>
            <a:r>
              <a:rPr lang="en-IN" sz="1800" dirty="0">
                <a:latin typeface="Times New Roman"/>
                <a:ea typeface="Times New Roman"/>
                <a:cs typeface="Times New Roman"/>
                <a:sym typeface="Times New Roman"/>
              </a:rPr>
              <a:t>NLP has primarily two aspects:</a:t>
            </a:r>
            <a:endParaRPr sz="1800" dirty="0">
              <a:latin typeface="Times New Roman"/>
              <a:ea typeface="Times New Roman"/>
              <a:cs typeface="Times New Roman"/>
              <a:sym typeface="Times New Roman"/>
            </a:endParaRPr>
          </a:p>
          <a:p>
            <a:pPr marL="342900" marR="0" lvl="0" indent="-365760" algn="just" rtl="0">
              <a:lnSpc>
                <a:spcPct val="130000"/>
              </a:lnSpc>
              <a:spcBef>
                <a:spcPts val="800"/>
              </a:spcBef>
              <a:spcAft>
                <a:spcPts val="0"/>
              </a:spcAft>
              <a:buSzPts val="1800"/>
              <a:buFont typeface="Times New Roman"/>
              <a:buAutoNum type="arabicPeriod"/>
            </a:pPr>
            <a:r>
              <a:rPr lang="en-IN" sz="1800" dirty="0">
                <a:latin typeface="Times New Roman"/>
                <a:ea typeface="Times New Roman"/>
                <a:cs typeface="Times New Roman"/>
                <a:sym typeface="Times New Roman"/>
              </a:rPr>
              <a:t>  Natural language understanding (NLU) or natural language interpretation (NLI) (human to machine) </a:t>
            </a:r>
            <a:endParaRPr sz="1800" dirty="0">
              <a:latin typeface="Times New Roman"/>
              <a:ea typeface="Times New Roman"/>
              <a:cs typeface="Times New Roman"/>
              <a:sym typeface="Times New Roman"/>
            </a:endParaRPr>
          </a:p>
          <a:p>
            <a:pPr marL="342900" marR="0" lvl="0" indent="-365760" algn="just" rtl="0">
              <a:lnSpc>
                <a:spcPct val="130000"/>
              </a:lnSpc>
              <a:spcBef>
                <a:spcPts val="0"/>
              </a:spcBef>
              <a:spcAft>
                <a:spcPts val="0"/>
              </a:spcAft>
              <a:buSzPts val="1800"/>
              <a:buFont typeface="Times New Roman"/>
              <a:buAutoNum type="arabicPeriod"/>
            </a:pPr>
            <a:r>
              <a:rPr lang="en-IN" sz="1800" dirty="0">
                <a:latin typeface="Times New Roman"/>
                <a:ea typeface="Times New Roman"/>
                <a:cs typeface="Times New Roman"/>
                <a:sym typeface="Times New Roman"/>
              </a:rPr>
              <a:t>  Natural language generation (NLG) (machine to human)</a:t>
            </a:r>
            <a:endParaRPr sz="1800" dirty="0">
              <a:latin typeface="Times New Roman"/>
              <a:ea typeface="Times New Roman"/>
              <a:cs typeface="Times New Roman"/>
              <a:sym typeface="Times New Roman"/>
            </a:endParaRPr>
          </a:p>
          <a:p>
            <a:pPr marL="0" lvl="0" indent="0" algn="just" rtl="0">
              <a:lnSpc>
                <a:spcPct val="80000"/>
              </a:lnSpc>
              <a:spcBef>
                <a:spcPts val="1800"/>
              </a:spcBef>
              <a:spcAft>
                <a:spcPts val="0"/>
              </a:spcAft>
              <a:buSzPts val="1100"/>
              <a:buNone/>
            </a:pPr>
            <a:endParaRPr sz="1375" u="sng" dirty="0"/>
          </a:p>
          <a:p>
            <a:pPr marL="0" lvl="0" indent="0" algn="l" rtl="0">
              <a:lnSpc>
                <a:spcPct val="80000"/>
              </a:lnSpc>
              <a:spcBef>
                <a:spcPts val="1000"/>
              </a:spcBef>
              <a:spcAft>
                <a:spcPts val="0"/>
              </a:spcAft>
              <a:buSzPts val="400"/>
              <a:buNone/>
            </a:pPr>
            <a:endParaRPr sz="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6"/>
          <p:cNvSpPr txBox="1">
            <a:spLocks noGrp="1"/>
          </p:cNvSpPr>
          <p:nvPr>
            <p:ph type="body" idx="1"/>
          </p:nvPr>
        </p:nvSpPr>
        <p:spPr>
          <a:xfrm>
            <a:off x="838200" y="946400"/>
            <a:ext cx="10515600" cy="5809500"/>
          </a:xfrm>
          <a:prstGeom prst="rect">
            <a:avLst/>
          </a:prstGeom>
          <a:noFill/>
          <a:ln>
            <a:noFill/>
          </a:ln>
        </p:spPr>
        <p:txBody>
          <a:bodyPr spcFirstLastPara="1" wrap="square" lIns="91425" tIns="45700" rIns="91425" bIns="45700" anchor="t" anchorCtr="0">
            <a:normAutofit lnSpcReduction="10000"/>
          </a:bodyPr>
          <a:lstStyle/>
          <a:p>
            <a:pPr marL="0" marR="0" lvl="0" indent="0" algn="l" rtl="0">
              <a:lnSpc>
                <a:spcPct val="150000"/>
              </a:lnSpc>
              <a:spcBef>
                <a:spcPts val="0"/>
              </a:spcBef>
              <a:spcAft>
                <a:spcPts val="0"/>
              </a:spcAft>
              <a:buSzPts val="1440"/>
              <a:buNone/>
            </a:pPr>
            <a:r>
              <a:rPr lang="en-IN" sz="1800" dirty="0">
                <a:latin typeface="Times New Roman"/>
                <a:ea typeface="Times New Roman"/>
                <a:cs typeface="Times New Roman"/>
                <a:sym typeface="Times New Roman"/>
              </a:rPr>
              <a:t>NLP is divided into two fields: </a:t>
            </a:r>
            <a:endParaRPr sz="1800" dirty="0">
              <a:latin typeface="Times New Roman"/>
              <a:ea typeface="Times New Roman"/>
              <a:cs typeface="Times New Roman"/>
              <a:sym typeface="Times New Roman"/>
            </a:endParaRPr>
          </a:p>
          <a:p>
            <a:pPr marL="0" marR="0" lvl="0" indent="0" algn="l" rtl="0">
              <a:lnSpc>
                <a:spcPct val="150000"/>
              </a:lnSpc>
              <a:spcBef>
                <a:spcPts val="0"/>
              </a:spcBef>
              <a:spcAft>
                <a:spcPts val="0"/>
              </a:spcAft>
              <a:buSzPts val="1440"/>
              <a:buNone/>
            </a:pPr>
            <a:r>
              <a:rPr lang="en-IN" sz="1800" dirty="0">
                <a:latin typeface="Times New Roman"/>
                <a:ea typeface="Times New Roman"/>
                <a:cs typeface="Times New Roman"/>
                <a:sym typeface="Times New Roman"/>
              </a:rPr>
              <a:t>       Linguistics and Computer Science.</a:t>
            </a:r>
            <a:endParaRPr dirty="0"/>
          </a:p>
          <a:p>
            <a:pPr marL="457200" marR="0" lvl="0" indent="-342900" algn="l" rtl="0">
              <a:lnSpc>
                <a:spcPct val="150000"/>
              </a:lnSpc>
              <a:spcBef>
                <a:spcPts val="2400"/>
              </a:spcBef>
              <a:spcAft>
                <a:spcPts val="0"/>
              </a:spcAft>
              <a:buSzPts val="1800"/>
              <a:buFont typeface="Times New Roman"/>
              <a:buAutoNum type="arabicPeriod"/>
            </a:pPr>
            <a:r>
              <a:rPr lang="en-IN" sz="1800" dirty="0">
                <a:latin typeface="Times New Roman"/>
                <a:ea typeface="Times New Roman"/>
                <a:cs typeface="Times New Roman"/>
                <a:sym typeface="Times New Roman"/>
              </a:rPr>
              <a:t>The Linguistics side is concerned with language, </a:t>
            </a:r>
            <a:endParaRPr sz="1800" dirty="0">
              <a:latin typeface="Times New Roman"/>
              <a:ea typeface="Times New Roman"/>
              <a:cs typeface="Times New Roman"/>
              <a:sym typeface="Times New Roman"/>
            </a:endParaRPr>
          </a:p>
          <a:p>
            <a:pPr marL="457200" marR="0" lvl="0" indent="0" algn="l" rtl="0">
              <a:lnSpc>
                <a:spcPct val="150000"/>
              </a:lnSpc>
              <a:spcBef>
                <a:spcPts val="2400"/>
              </a:spcBef>
              <a:spcAft>
                <a:spcPts val="0"/>
              </a:spcAft>
              <a:buNone/>
            </a:pPr>
            <a:r>
              <a:rPr lang="en-IN" sz="1800" dirty="0">
                <a:latin typeface="Times New Roman"/>
                <a:ea typeface="Times New Roman"/>
                <a:cs typeface="Times New Roman"/>
                <a:sym typeface="Times New Roman"/>
              </a:rPr>
              <a:t>it’s formation, syntax, meaning, different kind </a:t>
            </a:r>
            <a:endParaRPr sz="1800" dirty="0">
              <a:latin typeface="Times New Roman"/>
              <a:ea typeface="Times New Roman"/>
              <a:cs typeface="Times New Roman"/>
              <a:sym typeface="Times New Roman"/>
            </a:endParaRPr>
          </a:p>
          <a:p>
            <a:pPr marL="457200" marR="0" lvl="0" indent="0" algn="l" rtl="0">
              <a:lnSpc>
                <a:spcPct val="150000"/>
              </a:lnSpc>
              <a:spcBef>
                <a:spcPts val="2400"/>
              </a:spcBef>
              <a:spcAft>
                <a:spcPts val="0"/>
              </a:spcAft>
              <a:buNone/>
            </a:pPr>
            <a:r>
              <a:rPr lang="en-IN" sz="1800" dirty="0">
                <a:latin typeface="Times New Roman"/>
                <a:ea typeface="Times New Roman"/>
                <a:cs typeface="Times New Roman"/>
                <a:sym typeface="Times New Roman"/>
              </a:rPr>
              <a:t>of phrases (noun or verb).</a:t>
            </a:r>
            <a:endParaRPr dirty="0"/>
          </a:p>
          <a:p>
            <a:pPr marL="114300" marR="0" lvl="0" indent="0" algn="l" rtl="0">
              <a:lnSpc>
                <a:spcPct val="150000"/>
              </a:lnSpc>
              <a:spcBef>
                <a:spcPts val="2400"/>
              </a:spcBef>
              <a:spcAft>
                <a:spcPts val="0"/>
              </a:spcAft>
              <a:buSzPts val="1800"/>
              <a:buNone/>
            </a:pPr>
            <a:r>
              <a:rPr lang="en-IN" sz="1800" dirty="0">
                <a:solidFill>
                  <a:schemeClr val="bg2">
                    <a:lumMod val="40000"/>
                    <a:lumOff val="60000"/>
                  </a:schemeClr>
                </a:solidFill>
                <a:latin typeface="Times New Roman"/>
                <a:ea typeface="Times New Roman"/>
                <a:cs typeface="Times New Roman"/>
                <a:sym typeface="Times New Roman"/>
              </a:rPr>
              <a:t>2</a:t>
            </a:r>
            <a:r>
              <a:rPr lang="en-IN" sz="1800" dirty="0">
                <a:latin typeface="Times New Roman"/>
                <a:ea typeface="Times New Roman"/>
                <a:cs typeface="Times New Roman"/>
                <a:sym typeface="Times New Roman"/>
              </a:rPr>
              <a:t>.   The Computer Science side is concerned with </a:t>
            </a:r>
            <a:endParaRPr sz="1800" dirty="0">
              <a:latin typeface="Times New Roman"/>
              <a:ea typeface="Times New Roman"/>
              <a:cs typeface="Times New Roman"/>
              <a:sym typeface="Times New Roman"/>
            </a:endParaRPr>
          </a:p>
          <a:p>
            <a:pPr marL="457200" marR="0" lvl="0" indent="0" algn="l" rtl="0">
              <a:lnSpc>
                <a:spcPct val="150000"/>
              </a:lnSpc>
              <a:spcBef>
                <a:spcPts val="2400"/>
              </a:spcBef>
              <a:spcAft>
                <a:spcPts val="0"/>
              </a:spcAft>
              <a:buNone/>
            </a:pPr>
            <a:r>
              <a:rPr lang="en-IN" sz="1800" dirty="0">
                <a:latin typeface="Times New Roman"/>
                <a:ea typeface="Times New Roman"/>
                <a:cs typeface="Times New Roman"/>
                <a:sym typeface="Times New Roman"/>
              </a:rPr>
              <a:t>applying linguistic knowledge, by transforming </a:t>
            </a:r>
            <a:endParaRPr sz="1800" dirty="0">
              <a:latin typeface="Times New Roman"/>
              <a:ea typeface="Times New Roman"/>
              <a:cs typeface="Times New Roman"/>
              <a:sym typeface="Times New Roman"/>
            </a:endParaRPr>
          </a:p>
          <a:p>
            <a:pPr marL="457200" marR="0" lvl="0" indent="0" algn="l" rtl="0">
              <a:lnSpc>
                <a:spcPct val="150000"/>
              </a:lnSpc>
              <a:spcBef>
                <a:spcPts val="2400"/>
              </a:spcBef>
              <a:spcAft>
                <a:spcPts val="0"/>
              </a:spcAft>
              <a:buNone/>
            </a:pPr>
            <a:r>
              <a:rPr lang="en-IN" sz="1800" dirty="0">
                <a:latin typeface="Times New Roman"/>
                <a:ea typeface="Times New Roman"/>
                <a:cs typeface="Times New Roman"/>
                <a:sym typeface="Times New Roman"/>
              </a:rPr>
              <a:t>it into computer programs with the help of sub-fields </a:t>
            </a:r>
            <a:endParaRPr sz="1800" dirty="0">
              <a:latin typeface="Times New Roman"/>
              <a:ea typeface="Times New Roman"/>
              <a:cs typeface="Times New Roman"/>
              <a:sym typeface="Times New Roman"/>
            </a:endParaRPr>
          </a:p>
          <a:p>
            <a:pPr marL="457200" marR="0" lvl="0" indent="0" algn="l" rtl="0">
              <a:lnSpc>
                <a:spcPct val="150000"/>
              </a:lnSpc>
              <a:spcBef>
                <a:spcPts val="2400"/>
              </a:spcBef>
              <a:spcAft>
                <a:spcPts val="0"/>
              </a:spcAft>
              <a:buNone/>
            </a:pPr>
            <a:r>
              <a:rPr lang="en-IN" sz="1800" dirty="0">
                <a:latin typeface="Times New Roman"/>
                <a:ea typeface="Times New Roman"/>
                <a:cs typeface="Times New Roman"/>
                <a:sym typeface="Times New Roman"/>
              </a:rPr>
              <a:t>such as Artificial Intelligence.</a:t>
            </a:r>
            <a:endParaRPr dirty="0"/>
          </a:p>
          <a:p>
            <a:pPr marL="0" lvl="0" indent="0" algn="l" rtl="0">
              <a:spcBef>
                <a:spcPts val="1000"/>
              </a:spcBef>
              <a:spcAft>
                <a:spcPts val="0"/>
              </a:spcAft>
              <a:buSzPts val="1440"/>
              <a:buNone/>
            </a:pPr>
            <a:endParaRPr sz="1800" dirty="0"/>
          </a:p>
        </p:txBody>
      </p:sp>
      <p:pic>
        <p:nvPicPr>
          <p:cNvPr id="196" name="Google Shape;196;p6"/>
          <p:cNvPicPr preferRelativeResize="0"/>
          <p:nvPr/>
        </p:nvPicPr>
        <p:blipFill>
          <a:blip r:embed="rId3">
            <a:alphaModFix/>
          </a:blip>
          <a:stretch>
            <a:fillRect/>
          </a:stretch>
        </p:blipFill>
        <p:spPr>
          <a:xfrm>
            <a:off x="6408975" y="0"/>
            <a:ext cx="5684625" cy="685800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2" name="Google Shape;202;p7"/>
          <p:cNvSpPr txBox="1">
            <a:spLocks noGrp="1"/>
          </p:cNvSpPr>
          <p:nvPr>
            <p:ph type="body" idx="1"/>
          </p:nvPr>
        </p:nvSpPr>
        <p:spPr>
          <a:xfrm>
            <a:off x="580292" y="284480"/>
            <a:ext cx="10773508" cy="5914096"/>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133333"/>
              </a:lnSpc>
              <a:spcBef>
                <a:spcPts val="0"/>
              </a:spcBef>
              <a:spcAft>
                <a:spcPts val="0"/>
              </a:spcAft>
              <a:buSzPts val="1800"/>
              <a:buNone/>
            </a:pPr>
            <a:r>
              <a:rPr lang="en-IN" u="sng" dirty="0">
                <a:latin typeface="Times New Roman"/>
                <a:ea typeface="Times New Roman"/>
                <a:cs typeface="Times New Roman"/>
                <a:sym typeface="Times New Roman"/>
              </a:rPr>
              <a:t>Uses of Natural Language Processing:</a:t>
            </a:r>
            <a:endParaRPr lang="en-IN" sz="2400" u="sng" dirty="0">
              <a:latin typeface="Times New Roman"/>
              <a:ea typeface="Times New Roman"/>
              <a:cs typeface="Times New Roman"/>
              <a:sym typeface="Times New Roman"/>
            </a:endParaRPr>
          </a:p>
          <a:p>
            <a:pPr marL="342900" lvl="0" indent="-365760" algn="l" rtl="0">
              <a:lnSpc>
                <a:spcPct val="133333"/>
              </a:lnSpc>
              <a:spcBef>
                <a:spcPts val="0"/>
              </a:spcBef>
              <a:spcAft>
                <a:spcPts val="0"/>
              </a:spcAft>
              <a:buSzPts val="1800"/>
              <a:buFont typeface="Times New Roman"/>
              <a:buAutoNum type="arabicPeriod"/>
            </a:pPr>
            <a:r>
              <a:rPr lang="en-IN" sz="1900" dirty="0">
                <a:latin typeface="Times New Roman"/>
                <a:ea typeface="Times New Roman"/>
                <a:cs typeface="Times New Roman"/>
                <a:sym typeface="Times New Roman"/>
              </a:rPr>
              <a:t>NLP enables the recognition and prediction of diseases based on electronic health records and patient’s own speech. Amazon Comprehend Medical is a service that uses NLP to extract disease conditions, medications, and treatment outcomes from patient notes, clinical trial reports, and other electronic health records.</a:t>
            </a:r>
            <a:endParaRPr sz="1900" dirty="0"/>
          </a:p>
          <a:p>
            <a:pPr marL="342900" lvl="0" indent="-365760" algn="l" rtl="0">
              <a:lnSpc>
                <a:spcPct val="133333"/>
              </a:lnSpc>
              <a:spcBef>
                <a:spcPts val="0"/>
              </a:spcBef>
              <a:spcAft>
                <a:spcPts val="0"/>
              </a:spcAft>
              <a:buSzPts val="1800"/>
              <a:buFont typeface="Times New Roman"/>
              <a:buAutoNum type="arabicPeriod"/>
            </a:pPr>
            <a:r>
              <a:rPr lang="en-IN" sz="1900" dirty="0">
                <a:latin typeface="Times New Roman"/>
                <a:ea typeface="Times New Roman"/>
                <a:cs typeface="Times New Roman"/>
                <a:sym typeface="Times New Roman"/>
              </a:rPr>
              <a:t>Organizations can determine what customers are </a:t>
            </a:r>
            <a:endParaRPr sz="1900" dirty="0">
              <a:latin typeface="Times New Roman"/>
              <a:ea typeface="Times New Roman"/>
              <a:cs typeface="Times New Roman"/>
              <a:sym typeface="Times New Roman"/>
            </a:endParaRPr>
          </a:p>
          <a:p>
            <a:pPr marL="342900" lvl="0" indent="0" algn="l" rtl="0">
              <a:lnSpc>
                <a:spcPct val="133333"/>
              </a:lnSpc>
              <a:spcBef>
                <a:spcPts val="1260"/>
              </a:spcBef>
              <a:spcAft>
                <a:spcPts val="0"/>
              </a:spcAft>
              <a:buNone/>
            </a:pPr>
            <a:r>
              <a:rPr lang="en-IN" sz="1900" dirty="0">
                <a:latin typeface="Times New Roman"/>
                <a:ea typeface="Times New Roman"/>
                <a:cs typeface="Times New Roman"/>
                <a:sym typeface="Times New Roman"/>
              </a:rPr>
              <a:t>saying about a service or product by identifying</a:t>
            </a:r>
            <a:endParaRPr sz="1900" dirty="0">
              <a:latin typeface="Times New Roman"/>
              <a:ea typeface="Times New Roman"/>
              <a:cs typeface="Times New Roman"/>
              <a:sym typeface="Times New Roman"/>
            </a:endParaRPr>
          </a:p>
          <a:p>
            <a:pPr marL="342900" lvl="0" indent="0" algn="l" rtl="0">
              <a:lnSpc>
                <a:spcPct val="133333"/>
              </a:lnSpc>
              <a:spcBef>
                <a:spcPts val="1260"/>
              </a:spcBef>
              <a:spcAft>
                <a:spcPts val="0"/>
              </a:spcAft>
              <a:buNone/>
            </a:pPr>
            <a:r>
              <a:rPr lang="en-IN" sz="1900" dirty="0">
                <a:latin typeface="Times New Roman"/>
                <a:ea typeface="Times New Roman"/>
                <a:cs typeface="Times New Roman"/>
                <a:sym typeface="Times New Roman"/>
              </a:rPr>
              <a:t>and extracting information in sources like social</a:t>
            </a:r>
            <a:endParaRPr sz="1900" dirty="0">
              <a:latin typeface="Times New Roman"/>
              <a:ea typeface="Times New Roman"/>
              <a:cs typeface="Times New Roman"/>
              <a:sym typeface="Times New Roman"/>
            </a:endParaRPr>
          </a:p>
          <a:p>
            <a:pPr marL="0" lvl="0" indent="0" algn="l" rtl="0">
              <a:lnSpc>
                <a:spcPct val="133333"/>
              </a:lnSpc>
              <a:spcBef>
                <a:spcPts val="1260"/>
              </a:spcBef>
              <a:spcAft>
                <a:spcPts val="0"/>
              </a:spcAft>
              <a:buNone/>
            </a:pPr>
            <a:r>
              <a:rPr lang="en-IN" sz="1900" dirty="0">
                <a:latin typeface="Times New Roman"/>
                <a:ea typeface="Times New Roman"/>
                <a:cs typeface="Times New Roman"/>
                <a:sym typeface="Times New Roman"/>
              </a:rPr>
              <a:t>       media. This is called as sentiment analysis.</a:t>
            </a:r>
            <a:endParaRPr sz="1900" dirty="0"/>
          </a:p>
          <a:p>
            <a:pPr marL="0" marR="0" lvl="0" indent="0" algn="l" rtl="0">
              <a:lnSpc>
                <a:spcPct val="133333"/>
              </a:lnSpc>
              <a:spcBef>
                <a:spcPts val="1260"/>
              </a:spcBef>
              <a:spcAft>
                <a:spcPts val="0"/>
              </a:spcAft>
              <a:buSzPts val="1440"/>
              <a:buNone/>
            </a:pPr>
            <a:r>
              <a:rPr lang="en-IN" sz="1900" dirty="0">
                <a:latin typeface="Times New Roman"/>
                <a:ea typeface="Times New Roman"/>
                <a:cs typeface="Times New Roman"/>
                <a:sym typeface="Times New Roman"/>
              </a:rPr>
              <a:t> </a:t>
            </a:r>
            <a:endParaRPr sz="1900" dirty="0"/>
          </a:p>
          <a:p>
            <a:pPr marL="0" marR="0" lvl="0" indent="0" algn="l" rtl="0">
              <a:lnSpc>
                <a:spcPct val="533333"/>
              </a:lnSpc>
              <a:spcBef>
                <a:spcPts val="1260"/>
              </a:spcBef>
              <a:spcAft>
                <a:spcPts val="0"/>
              </a:spcAft>
              <a:buSzPts val="360"/>
              <a:buNone/>
            </a:pPr>
            <a:r>
              <a:rPr lang="en-IN" sz="450" dirty="0">
                <a:solidFill>
                  <a:srgbClr val="292929"/>
                </a:solidFill>
                <a:latin typeface="Times New Roman"/>
                <a:ea typeface="Times New Roman"/>
                <a:cs typeface="Times New Roman"/>
                <a:sym typeface="Times New Roman"/>
              </a:rPr>
              <a:t> </a:t>
            </a:r>
            <a:endParaRPr sz="450" dirty="0">
              <a:latin typeface="Times New Roman"/>
              <a:ea typeface="Times New Roman"/>
              <a:cs typeface="Times New Roman"/>
              <a:sym typeface="Times New Roman"/>
            </a:endParaRPr>
          </a:p>
          <a:p>
            <a:pPr marL="0" marR="0" lvl="0" indent="0" algn="l" rtl="0">
              <a:lnSpc>
                <a:spcPct val="533333"/>
              </a:lnSpc>
              <a:spcBef>
                <a:spcPts val="1260"/>
              </a:spcBef>
              <a:spcAft>
                <a:spcPts val="0"/>
              </a:spcAft>
              <a:buSzPts val="360"/>
              <a:buNone/>
            </a:pPr>
            <a:r>
              <a:rPr lang="en-IN" sz="450" dirty="0">
                <a:solidFill>
                  <a:srgbClr val="292929"/>
                </a:solidFill>
                <a:latin typeface="Times New Roman"/>
                <a:ea typeface="Times New Roman"/>
                <a:cs typeface="Times New Roman"/>
                <a:sym typeface="Times New Roman"/>
              </a:rPr>
              <a:t> </a:t>
            </a:r>
            <a:endParaRPr sz="450" dirty="0">
              <a:latin typeface="Times New Roman"/>
              <a:ea typeface="Times New Roman"/>
              <a:cs typeface="Times New Roman"/>
              <a:sym typeface="Times New Roman"/>
            </a:endParaRPr>
          </a:p>
          <a:p>
            <a:pPr marL="0" marR="0" lvl="0" indent="0" algn="l" rtl="0">
              <a:lnSpc>
                <a:spcPct val="533333"/>
              </a:lnSpc>
              <a:spcBef>
                <a:spcPts val="1260"/>
              </a:spcBef>
              <a:spcAft>
                <a:spcPts val="0"/>
              </a:spcAft>
              <a:buSzPts val="360"/>
              <a:buNone/>
            </a:pPr>
            <a:r>
              <a:rPr lang="en-IN" sz="450" dirty="0">
                <a:solidFill>
                  <a:srgbClr val="292929"/>
                </a:solidFill>
                <a:latin typeface="Times New Roman"/>
                <a:ea typeface="Times New Roman"/>
                <a:cs typeface="Times New Roman"/>
                <a:sym typeface="Times New Roman"/>
              </a:rPr>
              <a:t> </a:t>
            </a:r>
            <a:endParaRPr dirty="0"/>
          </a:p>
          <a:p>
            <a:pPr marL="0" marR="0" lvl="0" indent="0" algn="l" rtl="0">
              <a:lnSpc>
                <a:spcPct val="533333"/>
              </a:lnSpc>
              <a:spcBef>
                <a:spcPts val="1260"/>
              </a:spcBef>
              <a:spcAft>
                <a:spcPts val="0"/>
              </a:spcAft>
              <a:buSzPts val="360"/>
              <a:buNone/>
            </a:pPr>
            <a:r>
              <a:rPr lang="en-IN" sz="450" dirty="0">
                <a:solidFill>
                  <a:srgbClr val="292929"/>
                </a:solidFill>
                <a:latin typeface="Times New Roman"/>
                <a:ea typeface="Times New Roman"/>
                <a:cs typeface="Times New Roman"/>
                <a:sym typeface="Times New Roman"/>
              </a:rPr>
              <a:t> </a:t>
            </a:r>
            <a:endParaRPr dirty="0"/>
          </a:p>
          <a:p>
            <a:pPr marL="0" lvl="0" indent="0" algn="l" rtl="0">
              <a:lnSpc>
                <a:spcPct val="80000"/>
              </a:lnSpc>
              <a:spcBef>
                <a:spcPts val="1000"/>
              </a:spcBef>
              <a:spcAft>
                <a:spcPts val="0"/>
              </a:spcAft>
              <a:buSzPts val="400"/>
              <a:buNone/>
            </a:pPr>
            <a:endParaRPr sz="500" dirty="0"/>
          </a:p>
        </p:txBody>
      </p:sp>
      <p:pic>
        <p:nvPicPr>
          <p:cNvPr id="203" name="Google Shape;203;p7"/>
          <p:cNvPicPr preferRelativeResize="0"/>
          <p:nvPr/>
        </p:nvPicPr>
        <p:blipFill>
          <a:blip r:embed="rId3">
            <a:alphaModFix/>
          </a:blip>
          <a:stretch>
            <a:fillRect/>
          </a:stretch>
        </p:blipFill>
        <p:spPr>
          <a:xfrm>
            <a:off x="5862319" y="2590800"/>
            <a:ext cx="5812605" cy="4165150"/>
          </a:xfrm>
          <a:prstGeom prst="rect">
            <a:avLst/>
          </a:prstGeom>
          <a:noFill/>
          <a:ln>
            <a:noFill/>
          </a:ln>
        </p:spPr>
      </p:pic>
    </p:spTree>
  </p:cSld>
  <p:clrMapOvr>
    <a:masterClrMapping/>
  </p:clrMapOvr>
</p:sld>
</file>

<file path=ppt/theme/theme1.xml><?xml version="1.0" encoding="utf-8"?>
<a:theme xmlns:a="http://schemas.openxmlformats.org/drawingml/2006/main"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TotalTime>
  <Words>2815</Words>
  <Application>Microsoft Office PowerPoint</Application>
  <PresentationFormat>Widescreen</PresentationFormat>
  <Paragraphs>245</Paragraphs>
  <Slides>37</Slides>
  <Notes>37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Century Gothic</vt:lpstr>
      <vt:lpstr>Times New Roman</vt:lpstr>
      <vt:lpstr>Arial</vt:lpstr>
      <vt:lpstr>Calibri</vt:lpstr>
      <vt:lpstr>Noto Sans Symbols</vt:lpstr>
      <vt:lpstr>Ion</vt:lpstr>
      <vt:lpstr>LANGUAGE IDENTIFICATION AND TRANSLATION USING NEURAL NETWORKS </vt:lpstr>
      <vt:lpstr>Abstract</vt:lpstr>
      <vt:lpstr>CONTENTS</vt:lpstr>
      <vt:lpstr>PowerPoint Presentation</vt:lpstr>
      <vt:lpstr>Introduction</vt:lpstr>
      <vt:lpstr>PowerPoint Presentation</vt:lpstr>
      <vt:lpstr>PowerPoint Presentation</vt:lpstr>
      <vt:lpstr>PowerPoint Presentation</vt:lpstr>
      <vt:lpstr>PowerPoint Presentation</vt:lpstr>
      <vt:lpstr>PowerPoint Presentation</vt:lpstr>
      <vt:lpstr>Literature survey</vt:lpstr>
      <vt:lpstr>Problem identification and objectives </vt:lpstr>
      <vt:lpstr>PowerPoint Presentation</vt:lpstr>
      <vt:lpstr>PowerPoint Presentation</vt:lpstr>
      <vt:lpstr>PowerPoint Presentation</vt:lpstr>
      <vt:lpstr>PowerPoint Presentation</vt:lpstr>
      <vt:lpstr>Methodology</vt:lpstr>
      <vt:lpstr>PowerPoint Presentation</vt:lpstr>
      <vt:lpstr>DATASETS</vt:lpstr>
      <vt:lpstr>Implementation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vt:lpstr>
      <vt:lpstr>References </vt:lpstr>
      <vt:lpstr>PowerPoint Presentation</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LANGUAGE IDENTIFICATION AND TRANSLATION USING NEURAL NETWORKS </dc:title>
  <dc:creator>Rohith K</dc:creator>
  <cp:lastModifiedBy>Anand D</cp:lastModifiedBy>
  <cp:revision>10</cp:revision>
  <dcterms:created xsi:type="dcterms:W3CDTF">2021-01-24T07:35:13Z</dcterms:created>
  <dcterms:modified xsi:type="dcterms:W3CDTF">2021-05-16T19:06:00Z</dcterms:modified>
</cp:coreProperties>
</file>